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74" r:id="rId4"/>
    <p:sldId id="320" r:id="rId5"/>
    <p:sldId id="321" r:id="rId6"/>
    <p:sldId id="259" r:id="rId7"/>
    <p:sldId id="323" r:id="rId8"/>
    <p:sldId id="260" r:id="rId9"/>
    <p:sldId id="261" r:id="rId10"/>
    <p:sldId id="258" r:id="rId11"/>
    <p:sldId id="262" r:id="rId12"/>
    <p:sldId id="263" r:id="rId13"/>
    <p:sldId id="266" r:id="rId14"/>
    <p:sldId id="264" r:id="rId15"/>
    <p:sldId id="265" r:id="rId16"/>
    <p:sldId id="364" r:id="rId17"/>
    <p:sldId id="369" r:id="rId18"/>
    <p:sldId id="370" r:id="rId19"/>
    <p:sldId id="371" r:id="rId20"/>
    <p:sldId id="343" r:id="rId21"/>
    <p:sldId id="361" r:id="rId22"/>
    <p:sldId id="363" r:id="rId23"/>
    <p:sldId id="373" r:id="rId24"/>
    <p:sldId id="372" r:id="rId25"/>
    <p:sldId id="324" r:id="rId26"/>
    <p:sldId id="267" r:id="rId27"/>
    <p:sldId id="268" r:id="rId28"/>
    <p:sldId id="269" r:id="rId29"/>
    <p:sldId id="270" r:id="rId30"/>
    <p:sldId id="329" r:id="rId31"/>
    <p:sldId id="330" r:id="rId32"/>
    <p:sldId id="331" r:id="rId33"/>
    <p:sldId id="271" r:id="rId34"/>
    <p:sldId id="332" r:id="rId35"/>
    <p:sldId id="333" r:id="rId36"/>
    <p:sldId id="334" r:id="rId37"/>
    <p:sldId id="335" r:id="rId38"/>
    <p:sldId id="325" r:id="rId39"/>
    <p:sldId id="272" r:id="rId40"/>
    <p:sldId id="336" r:id="rId41"/>
    <p:sldId id="273" r:id="rId42"/>
    <p:sldId id="337" r:id="rId43"/>
    <p:sldId id="338" r:id="rId44"/>
    <p:sldId id="344" r:id="rId45"/>
    <p:sldId id="345" r:id="rId46"/>
    <p:sldId id="339" r:id="rId47"/>
    <p:sldId id="346" r:id="rId48"/>
    <p:sldId id="347" r:id="rId49"/>
    <p:sldId id="348" r:id="rId50"/>
    <p:sldId id="349" r:id="rId51"/>
    <p:sldId id="350" r:id="rId52"/>
    <p:sldId id="351" r:id="rId53"/>
    <p:sldId id="340" r:id="rId54"/>
    <p:sldId id="341" r:id="rId55"/>
    <p:sldId id="326" r:id="rId56"/>
    <p:sldId id="358" r:id="rId57"/>
    <p:sldId id="342" r:id="rId58"/>
    <p:sldId id="359" r:id="rId59"/>
    <p:sldId id="362" r:id="rId60"/>
    <p:sldId id="353" r:id="rId61"/>
    <p:sldId id="352" r:id="rId62"/>
    <p:sldId id="360" r:id="rId63"/>
    <p:sldId id="327" r:id="rId64"/>
    <p:sldId id="354" r:id="rId65"/>
    <p:sldId id="366" r:id="rId66"/>
    <p:sldId id="367" r:id="rId67"/>
    <p:sldId id="368" r:id="rId68"/>
    <p:sldId id="365" r:id="rId69"/>
    <p:sldId id="355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31430-F929-40EE-8D19-16696AB89329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172B1-CC20-4749-99E7-D9F9BCE84E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1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172B1-CC20-4749-99E7-D9F9BCE84ED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9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7BDE-1714-AC62-3F3E-631C2FED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B9DFF-259D-AF6F-77A0-CB6383B81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44E2-C136-8B3B-D877-568559C6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794F-190B-3EA2-C99E-E598FBE3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2540-1CA4-3108-F80A-E1302109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54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B478-D2CE-575F-6C2A-9852CA9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7F175-E5D5-796F-5D06-B8EE63CFF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3FE3-E44E-3A8F-5F29-EE9C320D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EC2F1-0571-ED16-A516-EB73300F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B824-85EA-D6FD-702B-1A0786B8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8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C1720-0492-55F2-D164-E31E36CB0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0194E-8A8F-5FD5-0230-3B9F466C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95E88-5F58-E807-8D72-DF78ED08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92D5-8187-379A-56DA-A79ADEC4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3C830-01B0-83C0-D032-8B6B0F00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29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E966-7CA8-73CA-961F-40CB0F2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CD58-C469-A0A1-A200-5C0C1C61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B4DC-08C6-1FC7-0E25-23C15C1D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4C33-3D30-733D-3554-748A756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D917-AAF6-8B45-F32E-CAF91939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62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F4DC-6A0A-FA46-A415-3CD0F0F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C2CC-4572-F053-1895-020F55EF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BA05-E359-0CA2-4102-BA7028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861-1A36-8562-C88B-37A5C1CA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CE66-74F3-B22E-BA37-3849921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9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504F-327C-A845-48D2-366592F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1487-A1EC-6F2A-CFB3-192A3DBA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20019-C0FD-08F7-AED3-52C051F1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3EE-5E70-436B-BA66-6ADDB7F4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377C-0F19-5B6B-9B46-2E81FA4F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AC87D-E076-BA56-E4AC-D4193F7D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7BB0-E04D-F75C-1BE9-B0003629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4D0B-AAAC-B7D7-94B5-4B675420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10465-1D2D-6B01-D35E-6A82B5F7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280-BFD4-942E-9020-F0388D8CB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C3A8B-5581-4227-B84D-8379327BE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877-74F8-BF3B-5C6D-CB74F997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7C04B-DD45-C738-795D-147E0BE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D7D42-1EBB-49D8-1618-17B8D375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07C-B06F-11BB-26A1-1B83EF78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5BD3E-051F-4496-192E-9B706A1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2D04-DC5A-A7E2-3601-5DDAA339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621E-BF69-DCD3-2E16-045D2D1D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29CC0-698E-B58D-0C9B-DD3B00F2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9AC28-CCD8-6B43-7362-DF208213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7218-F1F4-2C86-FD90-DAEE003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38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A3A6-0F6F-D277-6CA0-E5A1468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9085-8EEE-6928-5864-E23ECC73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A54F-A4EA-0B85-DE42-9FC27271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8ED38-A994-8D06-C1CA-E4F0711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4F21E-564E-C275-2B34-ED9809B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1E79E-A1FD-0C10-58CB-C7FA1FF3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9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FCC5-7B11-72A7-D199-2EEC1CD0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15D93-1622-97F2-26EF-C72C99EF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E819-A4F0-3D28-B3C6-DF0A30065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5955-646A-90DE-98A6-F9A1733A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1AB5-306F-DDE2-83A3-3E1495C4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78A8-37EF-AA38-20E4-3B8B4BA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8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8FD4B-2D13-91F8-53AB-B1946FB1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F81F-97CC-24AB-FF61-74915BD3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CF4D-BC61-67B6-6F76-36F5E03A1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2B90-0B33-D02D-C71F-13913409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CC605-9778-5E90-1585-E3BB5F001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3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BDB-65E8-11C2-166B-9DBB13CB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21" y="1833965"/>
            <a:ext cx="11318929" cy="981559"/>
          </a:xfrm>
        </p:spPr>
        <p:txBody>
          <a:bodyPr>
            <a:noAutofit/>
          </a:bodyPr>
          <a:lstStyle/>
          <a:p>
            <a:r>
              <a:rPr lang="fr-FR" sz="5400" dirty="0"/>
              <a:t>TD2 (</a:t>
            </a:r>
            <a:r>
              <a:rPr lang="fr-FR" sz="5400" dirty="0" err="1"/>
              <a:t>Password</a:t>
            </a:r>
            <a:r>
              <a:rPr lang="fr-FR" sz="5400" dirty="0"/>
              <a:t> Management)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2598-3214-48C7-7B1A-7C4FB6829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414EE-877C-5AEC-B6A0-E2BC51C252CC}"/>
              </a:ext>
            </a:extLst>
          </p:cNvPr>
          <p:cNvSpPr txBox="1"/>
          <p:nvPr/>
        </p:nvSpPr>
        <p:spPr>
          <a:xfrm>
            <a:off x="4506270" y="599268"/>
            <a:ext cx="317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Security &amp; </a:t>
            </a:r>
            <a:r>
              <a:rPr lang="fr-FR" sz="3200" dirty="0" err="1"/>
              <a:t>Privacy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4842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6BCC-1C99-E6CE-3FC8-B2172289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152F-A3BB-DDE3-88DD-F4DE29CE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 main arguments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7066F-D28B-3D86-8E46-31CB9720F441}"/>
              </a:ext>
            </a:extLst>
          </p:cNvPr>
          <p:cNvSpPr txBox="1"/>
          <p:nvPr/>
        </p:nvSpPr>
        <p:spPr>
          <a:xfrm>
            <a:off x="1952787" y="1870129"/>
            <a:ext cx="84118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curl</a:t>
            </a:r>
            <a:r>
              <a:rPr lang="fr-FR" sz="2800" dirty="0"/>
              <a:t>  -v                                     &lt;= for </a:t>
            </a:r>
            <a:r>
              <a:rPr lang="fr-FR" sz="2800" dirty="0" err="1"/>
              <a:t>verbose</a:t>
            </a:r>
            <a:endParaRPr lang="fr-FR" sz="2800" dirty="0"/>
          </a:p>
          <a:p>
            <a:r>
              <a:rPr lang="fr-FR" sz="2800" dirty="0"/>
              <a:t>        -k                                      &lt;= </a:t>
            </a:r>
            <a:r>
              <a:rPr lang="fr-FR" sz="2800" dirty="0" err="1"/>
              <a:t>accept</a:t>
            </a:r>
            <a:r>
              <a:rPr lang="fr-FR" sz="2800" dirty="0"/>
              <a:t> all https </a:t>
            </a:r>
            <a:r>
              <a:rPr lang="fr-FR" sz="2800" dirty="0" err="1"/>
              <a:t>certificate</a:t>
            </a:r>
            <a:endParaRPr lang="fr-FR" sz="2800" dirty="0"/>
          </a:p>
          <a:p>
            <a:r>
              <a:rPr lang="fr-FR" sz="2800" dirty="0"/>
              <a:t>         -u   "</a:t>
            </a:r>
            <a:r>
              <a:rPr lang="fr-FR" sz="2800" dirty="0" err="1"/>
              <a:t>user:password</a:t>
            </a:r>
            <a:r>
              <a:rPr lang="fr-FR" sz="2800" dirty="0"/>
              <a:t>"    &lt;=  basic user </a:t>
            </a:r>
            <a:r>
              <a:rPr lang="fr-FR" sz="2800" dirty="0" err="1"/>
              <a:t>authentication</a:t>
            </a:r>
            <a:endParaRPr lang="fr-FR" sz="2800" dirty="0"/>
          </a:p>
          <a:p>
            <a:r>
              <a:rPr lang="fr-FR" sz="2800" dirty="0"/>
              <a:t>        -x POST, PUT, DELETE    &lt;= http </a:t>
            </a:r>
            <a:r>
              <a:rPr lang="fr-FR" sz="2800" dirty="0" err="1"/>
              <a:t>verb</a:t>
            </a:r>
            <a:endParaRPr lang="fr-FR" sz="2800" dirty="0"/>
          </a:p>
          <a:p>
            <a:r>
              <a:rPr lang="fr-FR" sz="2800" dirty="0"/>
              <a:t>        -H  "</a:t>
            </a:r>
            <a:r>
              <a:rPr lang="fr-FR" sz="2800" dirty="0" err="1"/>
              <a:t>header:value</a:t>
            </a:r>
            <a:r>
              <a:rPr lang="fr-FR" sz="2800" dirty="0"/>
              <a:t>"        &lt;= http header</a:t>
            </a:r>
          </a:p>
          <a:p>
            <a:r>
              <a:rPr lang="fr-FR" sz="2800" dirty="0"/>
              <a:t>        url                                     &lt;= http url</a:t>
            </a:r>
          </a:p>
          <a:p>
            <a:r>
              <a:rPr lang="fr-FR" sz="2800" dirty="0"/>
              <a:t>        -d                                      &lt;= http </a:t>
            </a:r>
            <a:r>
              <a:rPr lang="fr-FR" sz="2800" dirty="0" err="1"/>
              <a:t>request</a:t>
            </a:r>
            <a:r>
              <a:rPr lang="fr-FR" sz="2800" dirty="0"/>
              <a:t> body data</a:t>
            </a:r>
          </a:p>
        </p:txBody>
      </p:sp>
    </p:spTree>
    <p:extLst>
      <p:ext uri="{BB962C8B-B14F-4D97-AF65-F5344CB8AC3E}">
        <p14:creationId xmlns:p14="http://schemas.microsoft.com/office/powerpoint/2010/main" val="384357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10E-8412-15E9-B269-006122D0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63BE-DAC8-6E4C-D7B3-E0805724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4846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requests</a:t>
            </a:r>
            <a:r>
              <a:rPr lang="fr-FR" dirty="0"/>
              <a:t>..  http://localhost:8080/index.html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FDD31-52BE-C262-FD7E-6AD2A66A93F8}"/>
              </a:ext>
            </a:extLst>
          </p:cNvPr>
          <p:cNvSpPr txBox="1"/>
          <p:nvPr/>
        </p:nvSpPr>
        <p:spPr>
          <a:xfrm>
            <a:off x="1057459" y="2240197"/>
            <a:ext cx="107156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-H "Cookie: JSESSIONID=..."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105758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A2A8E-07F0-67E5-1CD7-0BDC0E36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6DE1-F9CF-8C0C-97E0-B9363974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51343"/>
          </a:xfrm>
        </p:spPr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status</a:t>
            </a:r>
            <a:br>
              <a:rPr lang="fr-FR" dirty="0"/>
            </a:br>
            <a:r>
              <a:rPr lang="fr-FR" dirty="0"/>
              <a:t>200, 301, 400, 403, 404, ...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6894-1C4E-0A78-2EBE-8D220EFD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18" y="1547079"/>
            <a:ext cx="4875746" cy="521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F9043-3206-D678-3E74-A7099C8063F9}"/>
              </a:ext>
            </a:extLst>
          </p:cNvPr>
          <p:cNvSpPr txBox="1"/>
          <p:nvPr/>
        </p:nvSpPr>
        <p:spPr>
          <a:xfrm>
            <a:off x="940981" y="3141921"/>
            <a:ext cx="299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http </a:t>
            </a:r>
            <a:r>
              <a:rPr lang="fr-FR" sz="2400" b="1" dirty="0"/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1C597-8C41-15D4-B7C5-98A1F18F50FF}"/>
              </a:ext>
            </a:extLst>
          </p:cNvPr>
          <p:cNvSpPr/>
          <p:nvPr/>
        </p:nvSpPr>
        <p:spPr>
          <a:xfrm>
            <a:off x="4976246" y="4081673"/>
            <a:ext cx="1158740" cy="22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41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76F0-908A-76BE-CFA7-38175E3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D161-0D1C-2DD0-1CB8-212B050C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4182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-v -u "user:password123"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see</a:t>
            </a:r>
            <a:r>
              <a:rPr lang="fr-FR" dirty="0"/>
              <a:t> Http Header "</a:t>
            </a:r>
            <a:r>
              <a:rPr lang="fr-FR" dirty="0" err="1"/>
              <a:t>Authorization</a:t>
            </a:r>
            <a:r>
              <a:rPr lang="fr-FR" dirty="0"/>
              <a:t>: Basic 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2197-D5A5-43F4-4CDB-17A56D79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23" y="2005895"/>
            <a:ext cx="6306096" cy="384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AE690B-577C-3E0C-99A4-2A336DCADE03}"/>
              </a:ext>
            </a:extLst>
          </p:cNvPr>
          <p:cNvSpPr/>
          <p:nvPr/>
        </p:nvSpPr>
        <p:spPr>
          <a:xfrm>
            <a:off x="3206424" y="4582332"/>
            <a:ext cx="4413576" cy="24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1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9D20-9493-75CB-9530-A8DDAFCA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C95C-BBE0-EBAA-7AEC-7B7473EF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20678"/>
          </a:xfrm>
        </p:spPr>
        <p:txBody>
          <a:bodyPr/>
          <a:lstStyle/>
          <a:p>
            <a:r>
              <a:rPr lang="fr-FR" dirty="0"/>
              <a:t>Encode / </a:t>
            </a:r>
            <a:r>
              <a:rPr lang="fr-FR" dirty="0" err="1"/>
              <a:t>Decode</a:t>
            </a:r>
            <a:r>
              <a:rPr lang="fr-FR" dirty="0"/>
              <a:t> base64 </a:t>
            </a:r>
            <a:r>
              <a:rPr lang="fr-FR" dirty="0" err="1"/>
              <a:t>password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"base64 -d"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C8AB9-CD07-ECE1-726D-B516953E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71" y="4985627"/>
            <a:ext cx="7241067" cy="1776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F6242-A513-3B88-A6AB-2ADF31AE9FAE}"/>
              </a:ext>
            </a:extLst>
          </p:cNvPr>
          <p:cNvSpPr txBox="1"/>
          <p:nvPr/>
        </p:nvSpPr>
        <p:spPr>
          <a:xfrm>
            <a:off x="838200" y="4500609"/>
            <a:ext cx="630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dXNlcjpwYXNzd29yZDEyMw== | base64 -d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BA22-9C14-FAD2-ACED-5DFEC30B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71" y="2237106"/>
            <a:ext cx="7210160" cy="1932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1A5B2E-E0C3-CE50-455B-7D51E939D00D}"/>
              </a:ext>
            </a:extLst>
          </p:cNvPr>
          <p:cNvSpPr txBox="1"/>
          <p:nvPr/>
        </p:nvSpPr>
        <p:spPr>
          <a:xfrm>
            <a:off x="838200" y="17210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user:password123 | base64</a:t>
            </a:r>
          </a:p>
        </p:txBody>
      </p:sp>
    </p:spTree>
    <p:extLst>
      <p:ext uri="{BB962C8B-B14F-4D97-AF65-F5344CB8AC3E}">
        <p14:creationId xmlns:p14="http://schemas.microsoft.com/office/powerpoint/2010/main" val="106930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FD57-A1C5-5039-AADE-7453011B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AB66-4628-26A5-513C-15F5D774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curl</a:t>
            </a:r>
            <a:r>
              <a:rPr lang="fr-FR" dirty="0"/>
              <a:t> Basic </a:t>
            </a:r>
            <a:r>
              <a:rPr lang="fr-FR" dirty="0" err="1"/>
              <a:t>Authorization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(base64)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1381A-EC0C-6BC8-D477-058A7F22AFF0}"/>
              </a:ext>
            </a:extLst>
          </p:cNvPr>
          <p:cNvSpPr txBox="1"/>
          <p:nvPr/>
        </p:nvSpPr>
        <p:spPr>
          <a:xfrm>
            <a:off x="2087105" y="2368614"/>
            <a:ext cx="8937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-H "</a:t>
            </a:r>
            <a:r>
              <a:rPr lang="fr-FR" sz="2400" dirty="0" err="1"/>
              <a:t>Authorization</a:t>
            </a:r>
            <a:r>
              <a:rPr lang="fr-FR" sz="2400" dirty="0"/>
              <a:t>: Basic dXNlcjpwYXNzd29yZDEyMw=="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4D095-8093-1C00-330C-183F94BA39FA}"/>
              </a:ext>
            </a:extLst>
          </p:cNvPr>
          <p:cNvSpPr txBox="1"/>
          <p:nvPr/>
        </p:nvSpPr>
        <p:spPr>
          <a:xfrm>
            <a:off x="2412720" y="5398576"/>
            <a:ext cx="9779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...</a:t>
            </a:r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, or sharing screens to have IT support</a:t>
            </a:r>
          </a:p>
          <a:p>
            <a:r>
              <a:rPr lang="fr-FR" sz="2400" dirty="0"/>
              <a:t>... Do not </a:t>
            </a:r>
            <a:r>
              <a:rPr lang="fr-FR" sz="2400" dirty="0" err="1"/>
              <a:t>reveal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"base64 </a:t>
            </a:r>
            <a:r>
              <a:rPr lang="fr-FR" sz="2400" dirty="0" err="1"/>
              <a:t>encoded</a:t>
            </a:r>
            <a:r>
              <a:rPr lang="fr-FR" sz="2400" dirty="0"/>
              <a:t>" </a:t>
            </a:r>
            <a:r>
              <a:rPr lang="fr-FR" sz="2400" dirty="0" err="1"/>
              <a:t>password</a:t>
            </a:r>
            <a:r>
              <a:rPr lang="fr-FR" sz="2400" dirty="0"/>
              <a:t> !!!</a:t>
            </a:r>
          </a:p>
        </p:txBody>
      </p:sp>
      <p:pic>
        <p:nvPicPr>
          <p:cNvPr id="1026" name="Picture 2" descr="Order Warning Signs for Workplace Safety | VKF Renzel">
            <a:extLst>
              <a:ext uri="{FF2B5EF4-FFF2-40B4-BE49-F238E27FC236}">
                <a16:creationId xmlns:a16="http://schemas.microsoft.com/office/drawing/2014/main" id="{3F521AA7-164C-0E12-3564-D8B7326F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" y="5293890"/>
            <a:ext cx="18573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8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3A51-2983-4B1E-21D0-6D11AE12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ED80-A92A-EEA7-10DC-61DEC4D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0BE1A-7E03-E5E2-727C-B6E845F35612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718B70-EA05-32B2-FA55-266E29A5E2FD}"/>
              </a:ext>
            </a:extLst>
          </p:cNvPr>
          <p:cNvSpPr/>
          <p:nvPr/>
        </p:nvSpPr>
        <p:spPr>
          <a:xfrm>
            <a:off x="2649970" y="22586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D484E-DED6-5DC8-E8F5-41B4C92B4D60}"/>
              </a:ext>
            </a:extLst>
          </p:cNvPr>
          <p:cNvSpPr/>
          <p:nvPr/>
        </p:nvSpPr>
        <p:spPr>
          <a:xfrm>
            <a:off x="3663144" y="2733524"/>
            <a:ext cx="6587320" cy="36554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5D001-07D9-BFA9-238A-DA0F286E453A}"/>
              </a:ext>
            </a:extLst>
          </p:cNvPr>
          <p:cNvSpPr/>
          <p:nvPr/>
        </p:nvSpPr>
        <p:spPr>
          <a:xfrm>
            <a:off x="3758716" y="1118461"/>
            <a:ext cx="6587320" cy="8916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5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C578-645E-C53B-4AF5-909EE5BF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52200" cy="948268"/>
          </a:xfrm>
        </p:spPr>
        <p:txBody>
          <a:bodyPr/>
          <a:lstStyle/>
          <a:p>
            <a:r>
              <a:rPr lang="fr-FR" dirty="0"/>
              <a:t>Target: pages*.html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BE58-3018-9DED-35C0-A1F7286C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4" y="952285"/>
            <a:ext cx="9476291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2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AA3B-31D4-9CDA-CB23-25182819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3124"/>
          </a:xfrm>
        </p:spPr>
        <p:txBody>
          <a:bodyPr/>
          <a:lstStyle/>
          <a:p>
            <a:r>
              <a:rPr lang="fr-FR" dirty="0"/>
              <a:t>"/index.html"   menu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anonymous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15D9B-5555-AAB1-6A80-9D35F00AC86B}"/>
              </a:ext>
            </a:extLst>
          </p:cNvPr>
          <p:cNvSpPr txBox="1"/>
          <p:nvPr/>
        </p:nvSpPr>
        <p:spPr>
          <a:xfrm>
            <a:off x="5883124" y="113054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&lt;H1&gt;Home page&lt;/H1&gt;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href="/page-user.html"&gt;page-user&lt;/A&gt;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href="/page-manager.html"&gt;page-manager&lt;/A&gt;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href="/page-authenticated.html"&gt;page-</a:t>
            </a:r>
            <a:r>
              <a:rPr lang="fr-FR" dirty="0" err="1"/>
              <a:t>authenticated</a:t>
            </a:r>
            <a:r>
              <a:rPr lang="fr-FR" dirty="0"/>
              <a:t>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href="/page-anonymous.html"&gt;page-</a:t>
            </a:r>
            <a:r>
              <a:rPr lang="fr-FR" dirty="0" err="1"/>
              <a:t>anonymous</a:t>
            </a:r>
            <a:r>
              <a:rPr lang="fr-FR" dirty="0"/>
              <a:t>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href="/page-admin.html"&gt;page-admin&lt;/A&gt;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href="/h2-console"&gt;h2-console&lt;/A&gt;  (ADMIN)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</a:t>
            </a:r>
            <a:r>
              <a:rPr lang="fr-FR" dirty="0" err="1"/>
              <a:t>logout</a:t>
            </a:r>
            <a:r>
              <a:rPr lang="fr-FR" dirty="0"/>
              <a:t>"&gt;</a:t>
            </a:r>
            <a:r>
              <a:rPr lang="fr-FR" dirty="0" err="1"/>
              <a:t>logout</a:t>
            </a:r>
            <a:r>
              <a:rPr lang="fr-FR" dirty="0"/>
              <a:t>&lt;/A&gt;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EED37-DBA3-47D2-AD38-FF336A8B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05" y="1719791"/>
            <a:ext cx="2876799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BD8E-1FE3-A5E2-1AA7-BCD9A9DA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165114" cy="996648"/>
          </a:xfrm>
        </p:spPr>
        <p:txBody>
          <a:bodyPr/>
          <a:lstStyle/>
          <a:p>
            <a:r>
              <a:rPr lang="fr-FR" dirty="0"/>
              <a:t>Page-XYZ ... accessible </a:t>
            </a:r>
            <a:r>
              <a:rPr lang="fr-FR" dirty="0" err="1"/>
              <a:t>only</a:t>
            </a:r>
            <a:r>
              <a:rPr lang="fr-FR" dirty="0"/>
              <a:t> if user has </a:t>
            </a:r>
            <a:r>
              <a:rPr lang="fr-FR" dirty="0" err="1"/>
              <a:t>role</a:t>
            </a:r>
            <a:r>
              <a:rPr lang="fr-FR" dirty="0"/>
              <a:t> XYZ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01604-BD56-AE2D-220B-6F32856B14C3}"/>
              </a:ext>
            </a:extLst>
          </p:cNvPr>
          <p:cNvSpPr txBox="1"/>
          <p:nvPr/>
        </p:nvSpPr>
        <p:spPr>
          <a:xfrm>
            <a:off x="5946019" y="168046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&lt;H1&gt;Page Admin&lt;/H1&gt;</a:t>
            </a:r>
          </a:p>
          <a:p>
            <a:endParaRPr lang="fr-FR" dirty="0"/>
          </a:p>
          <a:p>
            <a:r>
              <a:rPr lang="fr-FR" dirty="0"/>
              <a:t>&lt;A href="/"&gt;Home&lt;/A&gt;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role</a:t>
            </a:r>
            <a:r>
              <a:rPr lang="fr-FR" dirty="0"/>
              <a:t> "ADMIN"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85ED1-CDF2-8B6A-297D-762B46C9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99" y="1878196"/>
            <a:ext cx="3562659" cy="1550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E3EEE-3D67-156D-EB67-2D38CC78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85" y="4567076"/>
            <a:ext cx="5544030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5A6C-45FA-262D-8217-BCF9E878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Outline</a:t>
            </a:r>
            <a:r>
              <a:rPr lang="fr-FR" dirty="0"/>
              <a:t>  ( = </a:t>
            </a:r>
            <a:r>
              <a:rPr lang="fr-FR" dirty="0" err="1"/>
              <a:t>Same</a:t>
            </a:r>
            <a:r>
              <a:rPr lang="fr-FR" dirty="0"/>
              <a:t> as Course)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4D350-EA92-BA05-2AB1-F40D49E144B4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107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E4-3999-6C57-E2E8-945396C7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5214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 [1/3]</a:t>
            </a:r>
            <a:br>
              <a:rPr lang="fr-FR" dirty="0"/>
            </a:br>
            <a:r>
              <a:rPr lang="fr-FR" dirty="0"/>
              <a:t>to configure ... (and </a:t>
            </a:r>
            <a:r>
              <a:rPr lang="fr-FR" dirty="0" err="1"/>
              <a:t>disable</a:t>
            </a:r>
            <a:r>
              <a:rPr lang="fr-FR" dirty="0"/>
              <a:t> cors &amp; </a:t>
            </a:r>
            <a:r>
              <a:rPr lang="fr-FR" dirty="0" err="1"/>
              <a:t>csrf</a:t>
            </a:r>
            <a:r>
              <a:rPr lang="fr-F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965CC-7F6B-4B6E-0C88-EFA46882E4A2}"/>
              </a:ext>
            </a:extLst>
          </p:cNvPr>
          <p:cNvSpPr txBox="1"/>
          <p:nvPr/>
        </p:nvSpPr>
        <p:spPr>
          <a:xfrm>
            <a:off x="678542" y="1211329"/>
            <a:ext cx="1129574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package </a:t>
            </a:r>
            <a:r>
              <a:rPr lang="fr-FR" sz="1400" dirty="0" err="1"/>
              <a:t>com.example.demo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org.springframework.context.annotation.Bean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org.springframework.context.annotation.Configuration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org.springframework.security.config.annotation.web.builders.HttpSecurity;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org.springframework.security.web.SecurityFilterChain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org.springframework.web.cors.CorsConfiguration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org.springframework.web.cors.UrlBasedCorsConfigurationSource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org.springframework.web.filter.CorsFilter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java.util.List</a:t>
            </a:r>
            <a:r>
              <a:rPr lang="fr-FR" sz="1400" dirty="0"/>
              <a:t>;</a:t>
            </a:r>
          </a:p>
          <a:p>
            <a:endParaRPr lang="fr-FR" sz="1400" dirty="0"/>
          </a:p>
          <a:p>
            <a:r>
              <a:rPr lang="fr-FR" sz="1400" dirty="0"/>
              <a:t>@Configuration</a:t>
            </a:r>
          </a:p>
          <a:p>
            <a:r>
              <a:rPr lang="fr-FR" sz="1400" dirty="0"/>
              <a:t>@EnableWebSecurity</a:t>
            </a:r>
          </a:p>
          <a:p>
            <a:r>
              <a:rPr lang="fr-FR" sz="1400" dirty="0"/>
              <a:t>public class </a:t>
            </a:r>
            <a:r>
              <a:rPr lang="fr-FR" sz="1400" dirty="0" err="1"/>
              <a:t>SecurityConfig</a:t>
            </a:r>
            <a:r>
              <a:rPr lang="fr-FR" sz="1400" dirty="0"/>
              <a:t> {</a:t>
            </a:r>
          </a:p>
          <a:p>
            <a:r>
              <a:rPr lang="fr-FR" sz="1400" dirty="0"/>
              <a:t>    @Bean</a:t>
            </a:r>
          </a:p>
          <a:p>
            <a:r>
              <a:rPr lang="fr-FR" sz="1400" dirty="0"/>
              <a:t>    public </a:t>
            </a:r>
            <a:r>
              <a:rPr lang="fr-FR" sz="1400" dirty="0" err="1"/>
              <a:t>SecurityFilterChain</a:t>
            </a:r>
            <a:r>
              <a:rPr lang="fr-FR" sz="1400" dirty="0"/>
              <a:t> </a:t>
            </a:r>
            <a:r>
              <a:rPr lang="fr-FR" sz="1400" dirty="0" err="1"/>
              <a:t>securityFilterChain</a:t>
            </a:r>
            <a:r>
              <a:rPr lang="fr-FR" sz="1400" dirty="0"/>
              <a:t>(</a:t>
            </a:r>
            <a:r>
              <a:rPr lang="fr-FR" sz="1400" dirty="0" err="1"/>
              <a:t>HttpSecurity</a:t>
            </a:r>
            <a:r>
              <a:rPr lang="fr-FR" sz="1400" dirty="0"/>
              <a:t> http) </a:t>
            </a:r>
            <a:r>
              <a:rPr lang="fr-FR" sz="1400" dirty="0" err="1"/>
              <a:t>throws</a:t>
            </a:r>
            <a:r>
              <a:rPr lang="fr-FR" sz="1400" dirty="0"/>
              <a:t> Exception {</a:t>
            </a:r>
          </a:p>
          <a:p>
            <a:r>
              <a:rPr lang="fr-FR" sz="1400" dirty="0"/>
              <a:t>        return http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formLogin</a:t>
            </a:r>
            <a:r>
              <a:rPr lang="fr-FR" sz="1400" dirty="0"/>
              <a:t>(</a:t>
            </a:r>
            <a:r>
              <a:rPr lang="fr-FR" sz="1400" dirty="0" err="1"/>
              <a:t>withDefaults</a:t>
            </a:r>
            <a:r>
              <a:rPr lang="fr-FR" sz="1400" dirty="0"/>
              <a:t>())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logout</a:t>
            </a:r>
            <a:r>
              <a:rPr lang="fr-FR" sz="1400" dirty="0"/>
              <a:t>(</a:t>
            </a:r>
            <a:r>
              <a:rPr lang="fr-FR" sz="1400" dirty="0" err="1"/>
              <a:t>withDefaults</a:t>
            </a:r>
            <a:r>
              <a:rPr lang="fr-FR" sz="1400" dirty="0"/>
              <a:t>())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authorizeHttpRequests</a:t>
            </a:r>
            <a:r>
              <a:rPr lang="fr-FR" sz="1400" dirty="0"/>
              <a:t>((</a:t>
            </a:r>
            <a:r>
              <a:rPr lang="fr-FR" sz="1400" dirty="0" err="1"/>
              <a:t>requests</a:t>
            </a:r>
            <a:r>
              <a:rPr lang="fr-FR" sz="1400" dirty="0"/>
              <a:t>) -&gt; </a:t>
            </a:r>
            <a:r>
              <a:rPr lang="fr-FR" sz="1400" dirty="0" err="1"/>
              <a:t>configureHttpAuth</a:t>
            </a:r>
            <a:r>
              <a:rPr lang="fr-FR" sz="1400" dirty="0"/>
              <a:t>(</a:t>
            </a:r>
            <a:r>
              <a:rPr lang="fr-FR" sz="1400" dirty="0" err="1"/>
              <a:t>requests</a:t>
            </a:r>
            <a:r>
              <a:rPr lang="fr-FR" sz="1400" dirty="0"/>
              <a:t>))</a:t>
            </a:r>
          </a:p>
          <a:p>
            <a:r>
              <a:rPr lang="fr-FR" sz="1400" dirty="0"/>
              <a:t>                .cors(cors -&gt; </a:t>
            </a:r>
            <a:r>
              <a:rPr lang="fr-FR" sz="1400" dirty="0" err="1"/>
              <a:t>cors.configurationSource</a:t>
            </a:r>
            <a:r>
              <a:rPr lang="fr-FR" sz="1400" dirty="0"/>
              <a:t>(</a:t>
            </a:r>
            <a:r>
              <a:rPr lang="fr-FR" sz="1400" dirty="0" err="1"/>
              <a:t>corsConfigurationSource</a:t>
            </a:r>
            <a:r>
              <a:rPr lang="fr-FR" sz="1400" dirty="0"/>
              <a:t>()))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csrf</a:t>
            </a:r>
            <a:r>
              <a:rPr lang="fr-FR" sz="1400" dirty="0"/>
              <a:t>(</a:t>
            </a:r>
            <a:r>
              <a:rPr lang="fr-FR" sz="1400" dirty="0" err="1"/>
              <a:t>csrf</a:t>
            </a:r>
            <a:r>
              <a:rPr lang="fr-FR" sz="1400" dirty="0"/>
              <a:t> -&gt; </a:t>
            </a:r>
            <a:r>
              <a:rPr lang="fr-FR" sz="1400" dirty="0" err="1"/>
              <a:t>csrf</a:t>
            </a:r>
            <a:endParaRPr lang="fr-FR" sz="1400" dirty="0"/>
          </a:p>
          <a:p>
            <a:r>
              <a:rPr lang="fr-FR" sz="1400" dirty="0"/>
              <a:t>                        .</a:t>
            </a:r>
            <a:r>
              <a:rPr lang="fr-FR" sz="1400" dirty="0" err="1"/>
              <a:t>ignoringRequestMatchers</a:t>
            </a:r>
            <a:r>
              <a:rPr lang="fr-FR" sz="1400" dirty="0"/>
              <a:t>("/h2-console/**")</a:t>
            </a:r>
          </a:p>
          <a:p>
            <a:r>
              <a:rPr lang="fr-FR" sz="1400" dirty="0"/>
              <a:t>                        .</a:t>
            </a:r>
            <a:r>
              <a:rPr lang="fr-FR" sz="1400" dirty="0" err="1"/>
              <a:t>disable</a:t>
            </a:r>
            <a:r>
              <a:rPr lang="fr-FR" sz="1400" dirty="0"/>
              <a:t>()) // </a:t>
            </a:r>
            <a:r>
              <a:rPr lang="fr-FR" sz="1400" dirty="0" err="1"/>
              <a:t>Disable</a:t>
            </a:r>
            <a:r>
              <a:rPr lang="fr-FR" sz="1400" dirty="0"/>
              <a:t> CSRF for API </a:t>
            </a:r>
            <a:r>
              <a:rPr lang="fr-FR" sz="1400" dirty="0" err="1"/>
              <a:t>requests</a:t>
            </a:r>
            <a:endParaRPr lang="fr-FR" sz="1400" dirty="0"/>
          </a:p>
          <a:p>
            <a:r>
              <a:rPr lang="fr-FR" sz="1400" dirty="0"/>
              <a:t>                .headers(headers -&gt; </a:t>
            </a:r>
            <a:r>
              <a:rPr lang="fr-FR" sz="1400" dirty="0" err="1"/>
              <a:t>headers.frameOptions</a:t>
            </a:r>
            <a:r>
              <a:rPr lang="fr-FR" sz="1400" dirty="0"/>
              <a:t>(frame -&gt; </a:t>
            </a:r>
            <a:r>
              <a:rPr lang="fr-FR" sz="1400" dirty="0" err="1"/>
              <a:t>frame.sameOrigin</a:t>
            </a:r>
            <a:r>
              <a:rPr lang="fr-FR" sz="1400" dirty="0"/>
              <a:t>()))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build</a:t>
            </a:r>
            <a:r>
              <a:rPr lang="fr-FR" sz="1400" dirty="0"/>
              <a:t>();</a:t>
            </a:r>
          </a:p>
          <a:p>
            <a:r>
              <a:rPr lang="fr-FR" sz="1400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C954E-5D34-2ABC-4FB2-3DBFB3C7B831}"/>
              </a:ext>
            </a:extLst>
          </p:cNvPr>
          <p:cNvSpPr txBox="1"/>
          <p:nvPr/>
        </p:nvSpPr>
        <p:spPr>
          <a:xfrm>
            <a:off x="9463314" y="6424122"/>
            <a:ext cx="251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// ... continue </a:t>
            </a:r>
            <a:r>
              <a:rPr lang="fr-FR" dirty="0" err="1"/>
              <a:t>next</a:t>
            </a:r>
            <a:r>
              <a:rPr lang="fr-FR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90045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2274-7AA9-6899-53CB-F958F653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8589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[2/3]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7A26A-CC52-BA1D-D16D-A53BAC4EAAD1}"/>
              </a:ext>
            </a:extLst>
          </p:cNvPr>
          <p:cNvSpPr txBox="1"/>
          <p:nvPr/>
        </p:nvSpPr>
        <p:spPr>
          <a:xfrm>
            <a:off x="609600" y="1253066"/>
            <a:ext cx="1086152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</a:t>
            </a:r>
            <a:r>
              <a:rPr lang="fr-FR" sz="1600" dirty="0" err="1"/>
              <a:t>private</a:t>
            </a:r>
            <a:r>
              <a:rPr lang="fr-FR" sz="1600" dirty="0"/>
              <a:t> </a:t>
            </a:r>
            <a:r>
              <a:rPr lang="fr-FR" sz="1600" dirty="0" err="1"/>
              <a:t>static</a:t>
            </a:r>
            <a:r>
              <a:rPr lang="fr-FR" sz="1600" dirty="0"/>
              <a:t> </a:t>
            </a:r>
            <a:r>
              <a:rPr lang="fr-FR" sz="1600" dirty="0" err="1"/>
              <a:t>void</a:t>
            </a:r>
            <a:r>
              <a:rPr lang="fr-FR" sz="1600" dirty="0"/>
              <a:t> </a:t>
            </a:r>
            <a:r>
              <a:rPr lang="fr-FR" sz="1600" dirty="0" err="1"/>
              <a:t>configureHttpAuth</a:t>
            </a:r>
            <a:r>
              <a:rPr lang="fr-FR" sz="1600" dirty="0"/>
              <a:t>(</a:t>
            </a:r>
          </a:p>
          <a:p>
            <a:r>
              <a:rPr lang="fr-FR" sz="1600" dirty="0"/>
              <a:t>            </a:t>
            </a:r>
            <a:r>
              <a:rPr lang="fr-FR" sz="1600" dirty="0" err="1"/>
              <a:t>AuthorizeHttpRequestsConfigurer</a:t>
            </a:r>
            <a:r>
              <a:rPr lang="fr-FR" sz="1600" dirty="0"/>
              <a:t>&lt;</a:t>
            </a:r>
            <a:r>
              <a:rPr lang="fr-FR" sz="1600" dirty="0" err="1"/>
              <a:t>HttpSecurity</a:t>
            </a:r>
            <a:r>
              <a:rPr lang="fr-FR" sz="1600" dirty="0"/>
              <a:t>&gt;.</a:t>
            </a:r>
            <a:r>
              <a:rPr lang="fr-FR" sz="1600" dirty="0" err="1"/>
              <a:t>AuthorizationManagerRequestMatcherRegistry</a:t>
            </a:r>
            <a:r>
              <a:rPr lang="fr-FR" sz="1600" dirty="0"/>
              <a:t> </a:t>
            </a:r>
            <a:r>
              <a:rPr lang="fr-FR" sz="1600" dirty="0" err="1"/>
              <a:t>requests</a:t>
            </a:r>
            <a:r>
              <a:rPr lang="fr-FR" sz="1600" dirty="0"/>
              <a:t>) {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requests</a:t>
            </a:r>
            <a:endParaRPr lang="fr-FR" sz="1600" dirty="0"/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</a:t>
            </a:r>
            <a:r>
              <a:rPr lang="fr-FR" sz="1600" dirty="0" err="1"/>
              <a:t>HttpMethod.GET</a:t>
            </a:r>
            <a:r>
              <a:rPr lang="fr-FR" sz="1600" dirty="0"/>
              <a:t>, "*.</a:t>
            </a:r>
            <a:r>
              <a:rPr lang="fr-FR" sz="1600" dirty="0" err="1"/>
              <a:t>css</a:t>
            </a:r>
            <a:r>
              <a:rPr lang="fr-FR" sz="1600" dirty="0"/>
              <a:t>", "*.</a:t>
            </a:r>
            <a:r>
              <a:rPr lang="fr-FR" sz="1600" dirty="0" err="1"/>
              <a:t>js</a:t>
            </a:r>
            <a:r>
              <a:rPr lang="fr-FR" sz="1600" dirty="0"/>
              <a:t>", "*.png").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("/", "/index.html").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("/page-admin.html").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("/page-user.html").</a:t>
            </a:r>
            <a:r>
              <a:rPr lang="fr-FR" sz="1600" dirty="0" err="1"/>
              <a:t>hasRole</a:t>
            </a:r>
            <a:r>
              <a:rPr lang="fr-FR" sz="1600" dirty="0"/>
              <a:t>("USER")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("/page-manager.html").</a:t>
            </a:r>
            <a:r>
              <a:rPr lang="fr-FR" sz="1600" dirty="0" err="1"/>
              <a:t>hasRole</a:t>
            </a:r>
            <a:r>
              <a:rPr lang="fr-FR" sz="1600" dirty="0"/>
              <a:t>("MANAGER")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("/page-anonymous.html").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("/page-authenticated.html").</a:t>
            </a:r>
            <a:r>
              <a:rPr lang="fr-FR" sz="1600" dirty="0" err="1"/>
              <a:t>authenticated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("/h2-console/**")</a:t>
            </a:r>
          </a:p>
          <a:p>
            <a:r>
              <a:rPr lang="fr-FR" sz="1600" dirty="0"/>
              <a:t>                    .</a:t>
            </a:r>
            <a:r>
              <a:rPr lang="fr-FR" sz="1600" dirty="0" err="1"/>
              <a:t>authenticated</a:t>
            </a:r>
            <a:r>
              <a:rPr lang="fr-FR" sz="1600" dirty="0"/>
              <a:t>() // TODO ..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    // 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("/api/**").</a:t>
            </a:r>
            <a:r>
              <a:rPr lang="fr-FR" sz="1600" dirty="0" err="1"/>
              <a:t>authenticated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anyRequest</a:t>
            </a:r>
            <a:r>
              <a:rPr lang="fr-FR" sz="1600" dirty="0"/>
              <a:t>().</a:t>
            </a:r>
            <a:r>
              <a:rPr lang="fr-FR" sz="1600" dirty="0" err="1"/>
              <a:t>permitAll</a:t>
            </a:r>
            <a:r>
              <a:rPr lang="fr-FR" sz="1600" dirty="0"/>
              <a:t>();</a:t>
            </a:r>
          </a:p>
          <a:p>
            <a:r>
              <a:rPr lang="fr-FR" sz="1600" dirty="0"/>
              <a:t>    }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99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A1A4-12A5-B08C-9786-7B8233D0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[3/3]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A5E59-D422-AE76-6462-E260C76E56EA}"/>
              </a:ext>
            </a:extLst>
          </p:cNvPr>
          <p:cNvSpPr txBox="1"/>
          <p:nvPr/>
        </p:nvSpPr>
        <p:spPr>
          <a:xfrm>
            <a:off x="764419" y="1598764"/>
            <a:ext cx="1113245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   @Bean</a:t>
            </a:r>
          </a:p>
          <a:p>
            <a:r>
              <a:rPr lang="fr-FR" sz="1400" dirty="0"/>
              <a:t>    public </a:t>
            </a:r>
            <a:r>
              <a:rPr lang="fr-FR" sz="1400" dirty="0" err="1"/>
              <a:t>CorsFilter</a:t>
            </a:r>
            <a:r>
              <a:rPr lang="fr-FR" sz="1400" dirty="0"/>
              <a:t> </a:t>
            </a:r>
            <a:r>
              <a:rPr lang="fr-FR" sz="1400" dirty="0" err="1"/>
              <a:t>corsFilter</a:t>
            </a:r>
            <a:r>
              <a:rPr lang="fr-FR" sz="1400" dirty="0"/>
              <a:t>() {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CorsConfiguration</a:t>
            </a:r>
            <a:r>
              <a:rPr lang="fr-FR" sz="1400" dirty="0"/>
              <a:t> config = new </a:t>
            </a:r>
            <a:r>
              <a:rPr lang="fr-FR" sz="1400" dirty="0" err="1"/>
              <a:t>CorsConfiguration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config.setAllowCredentials</a:t>
            </a:r>
            <a:r>
              <a:rPr lang="fr-FR" sz="1400" dirty="0"/>
              <a:t>(</a:t>
            </a:r>
            <a:r>
              <a:rPr lang="fr-FR" sz="1400" dirty="0" err="1"/>
              <a:t>true</a:t>
            </a:r>
            <a:r>
              <a:rPr lang="fr-FR" sz="1400" dirty="0"/>
              <a:t>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config.setAllowedOrigins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config.setAllowedHeaders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config.setAllowedMethods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("GET", "POST", "PUT", "DELETE", "HEAD", "OPTIONS"));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UrlBasedCorsConfigurationSource</a:t>
            </a:r>
            <a:r>
              <a:rPr lang="fr-FR" sz="1400" dirty="0"/>
              <a:t> source = new </a:t>
            </a:r>
            <a:r>
              <a:rPr lang="fr-FR" sz="1400" dirty="0" err="1"/>
              <a:t>UrlBasedCorsConfigurationSource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source.registerCorsConfiguration</a:t>
            </a:r>
            <a:r>
              <a:rPr lang="fr-FR" sz="1400" dirty="0"/>
              <a:t>("/**", config);</a:t>
            </a:r>
          </a:p>
          <a:p>
            <a:r>
              <a:rPr lang="fr-FR" sz="1400" dirty="0"/>
              <a:t>        return new </a:t>
            </a:r>
            <a:r>
              <a:rPr lang="fr-FR" sz="1400" dirty="0" err="1"/>
              <a:t>CorsFilter</a:t>
            </a:r>
            <a:r>
              <a:rPr lang="fr-FR" sz="1400" dirty="0"/>
              <a:t>(source);</a:t>
            </a:r>
          </a:p>
          <a:p>
            <a:r>
              <a:rPr lang="fr-FR" sz="1400" dirty="0"/>
              <a:t>    }</a:t>
            </a:r>
          </a:p>
          <a:p>
            <a:endParaRPr lang="fr-FR" sz="1400" dirty="0"/>
          </a:p>
          <a:p>
            <a:r>
              <a:rPr lang="fr-FR" sz="1400" dirty="0"/>
              <a:t>    </a:t>
            </a:r>
            <a:r>
              <a:rPr lang="fr-FR" sz="1400" dirty="0" err="1"/>
              <a:t>private</a:t>
            </a:r>
            <a:r>
              <a:rPr lang="fr-FR" sz="1400" dirty="0"/>
              <a:t> </a:t>
            </a:r>
            <a:r>
              <a:rPr lang="fr-FR" sz="1400" dirty="0" err="1"/>
              <a:t>UrlBasedCorsConfigurationSource</a:t>
            </a:r>
            <a:r>
              <a:rPr lang="fr-FR" sz="1400" dirty="0"/>
              <a:t> </a:t>
            </a:r>
            <a:r>
              <a:rPr lang="fr-FR" sz="1400" dirty="0" err="1"/>
              <a:t>corsConfigurationSource</a:t>
            </a:r>
            <a:r>
              <a:rPr lang="fr-FR" sz="1400" dirty="0"/>
              <a:t>() {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UrlBasedCorsConfigurationSource</a:t>
            </a:r>
            <a:r>
              <a:rPr lang="fr-FR" sz="1400" dirty="0"/>
              <a:t> source = new </a:t>
            </a:r>
            <a:r>
              <a:rPr lang="fr-FR" sz="1400" dirty="0" err="1"/>
              <a:t>UrlBasedCorsConfigurationSource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CorsConfiguration</a:t>
            </a:r>
            <a:r>
              <a:rPr lang="fr-FR" sz="1400" dirty="0"/>
              <a:t> config = new </a:t>
            </a:r>
            <a:r>
              <a:rPr lang="fr-FR" sz="1400" dirty="0" err="1"/>
              <a:t>CorsConfiguration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config.setAllowCredentials</a:t>
            </a:r>
            <a:r>
              <a:rPr lang="fr-FR" sz="1400" dirty="0"/>
              <a:t>(</a:t>
            </a:r>
            <a:r>
              <a:rPr lang="fr-FR" sz="1400" dirty="0" err="1"/>
              <a:t>true</a:t>
            </a:r>
            <a:r>
              <a:rPr lang="fr-FR" sz="1400" dirty="0"/>
              <a:t>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config.setAllowedOrigins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</a:t>
            </a:r>
            <a:r>
              <a:rPr lang="fr-FR" sz="1400" dirty="0" err="1"/>
              <a:t>origins</a:t>
            </a:r>
            <a:endParaRPr lang="fr-FR" sz="1400" dirty="0"/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config.setAllowedHeaders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headers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config.setAllowedMethods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HTTP </a:t>
            </a:r>
            <a:r>
              <a:rPr lang="fr-FR" sz="1400" dirty="0" err="1"/>
              <a:t>methods</a:t>
            </a:r>
            <a:endParaRPr lang="fr-FR" sz="1400" dirty="0"/>
          </a:p>
          <a:p>
            <a:r>
              <a:rPr lang="fr-FR" sz="1400" dirty="0"/>
              <a:t>        </a:t>
            </a:r>
            <a:r>
              <a:rPr lang="fr-FR" sz="1400" dirty="0" err="1"/>
              <a:t>source.registerCorsConfiguration</a:t>
            </a:r>
            <a:r>
              <a:rPr lang="fr-FR" sz="1400" dirty="0"/>
              <a:t>("/**", config);</a:t>
            </a:r>
          </a:p>
          <a:p>
            <a:r>
              <a:rPr lang="fr-FR" sz="1400" dirty="0"/>
              <a:t>        return source;</a:t>
            </a:r>
          </a:p>
          <a:p>
            <a:r>
              <a:rPr lang="fr-FR" sz="1400" dirty="0"/>
              <a:t>    }</a:t>
            </a:r>
          </a:p>
          <a:p>
            <a:r>
              <a:rPr lang="fr-F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05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E23F-AA10-9E0A-4CF2-AF1EFAAA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7924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&amp; Test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DE092-5990-21C3-8598-0F6D5A4E60BB}"/>
              </a:ext>
            </a:extLst>
          </p:cNvPr>
          <p:cNvSpPr txBox="1"/>
          <p:nvPr/>
        </p:nvSpPr>
        <p:spPr>
          <a:xfrm>
            <a:off x="1344991" y="1586297"/>
            <a:ext cx="1472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/index.html</a:t>
            </a:r>
          </a:p>
          <a:p>
            <a:r>
              <a:rPr lang="fr-FR" dirty="0"/>
              <a:t>( </a:t>
            </a:r>
            <a:r>
              <a:rPr lang="fr-FR" dirty="0" err="1"/>
              <a:t>anonymous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45E0B-CBAA-8FF5-9F08-CF857445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9" y="2232628"/>
            <a:ext cx="2876799" cy="3505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FD2D5-2446-9434-6B20-46CEE106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10" y="2766084"/>
            <a:ext cx="3562659" cy="155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4DFFB-48CF-B010-C982-3883C9B4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852" y="4707381"/>
            <a:ext cx="5544030" cy="19813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5782016-8139-F9FC-15ED-11ED3EC420BA}"/>
              </a:ext>
            </a:extLst>
          </p:cNvPr>
          <p:cNvSpPr/>
          <p:nvPr/>
        </p:nvSpPr>
        <p:spPr>
          <a:xfrm>
            <a:off x="4228495" y="3159276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855A7-9147-1148-CED9-96207C94F343}"/>
              </a:ext>
            </a:extLst>
          </p:cNvPr>
          <p:cNvSpPr/>
          <p:nvPr/>
        </p:nvSpPr>
        <p:spPr>
          <a:xfrm rot="2483472">
            <a:off x="4182821" y="4666342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802B0BD2-48AA-323F-C4BD-219E6128BCCC}"/>
              </a:ext>
            </a:extLst>
          </p:cNvPr>
          <p:cNvSpPr/>
          <p:nvPr/>
        </p:nvSpPr>
        <p:spPr>
          <a:xfrm>
            <a:off x="1635276" y="5442857"/>
            <a:ext cx="566057" cy="58541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3E6826-68EB-072B-6664-D1FD43DE297B}"/>
              </a:ext>
            </a:extLst>
          </p:cNvPr>
          <p:cNvSpPr/>
          <p:nvPr/>
        </p:nvSpPr>
        <p:spPr>
          <a:xfrm rot="19505075">
            <a:off x="4170255" y="1785179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C7493-7371-50AE-4431-17A268845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744" y="779515"/>
            <a:ext cx="2577311" cy="152137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153C31-741B-DB91-EF4C-746B41ADA003}"/>
              </a:ext>
            </a:extLst>
          </p:cNvPr>
          <p:cNvSpPr/>
          <p:nvPr/>
        </p:nvSpPr>
        <p:spPr>
          <a:xfrm rot="7937533">
            <a:off x="8456430" y="2342380"/>
            <a:ext cx="513429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25F4D9-91DA-64C9-DB0A-5D2C3D39DD45}"/>
              </a:ext>
            </a:extLst>
          </p:cNvPr>
          <p:cNvSpPr/>
          <p:nvPr/>
        </p:nvSpPr>
        <p:spPr>
          <a:xfrm rot="4084705">
            <a:off x="8404361" y="3250402"/>
            <a:ext cx="2254284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88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399B-E4DB-E9B3-D35C-BD78DB5D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7600"/>
          </a:xfrm>
        </p:spPr>
        <p:txBody>
          <a:bodyPr/>
          <a:lstStyle/>
          <a:p>
            <a:r>
              <a:rPr lang="fr-FR" dirty="0" err="1"/>
              <a:t>Reminder</a:t>
            </a:r>
            <a:r>
              <a:rPr lang="fr-FR" dirty="0"/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FDBAC-2A3D-16A5-51A6-0AD303973BD1}"/>
              </a:ext>
            </a:extLst>
          </p:cNvPr>
          <p:cNvSpPr txBox="1"/>
          <p:nvPr/>
        </p:nvSpPr>
        <p:spPr>
          <a:xfrm>
            <a:off x="483810" y="2641600"/>
            <a:ext cx="2471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Credentials</a:t>
            </a:r>
            <a:endParaRPr lang="fr-FR" sz="2400" dirty="0"/>
          </a:p>
          <a:p>
            <a:r>
              <a:rPr lang="fr-FR" sz="2400" dirty="0"/>
              <a:t>ex: user/</a:t>
            </a:r>
            <a:r>
              <a:rPr lang="fr-FR" sz="2400" dirty="0" err="1"/>
              <a:t>password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1B430-73BA-0879-B3F2-031D830B3F46}"/>
              </a:ext>
            </a:extLst>
          </p:cNvPr>
          <p:cNvSpPr txBox="1"/>
          <p:nvPr/>
        </p:nvSpPr>
        <p:spPr>
          <a:xfrm>
            <a:off x="3551162" y="2641600"/>
            <a:ext cx="2043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r>
              <a:rPr lang="fr-FR" sz="2400" dirty="0"/>
              <a:t>(=Identity)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86F55-B4D8-03DF-511F-9D546C75DE88}"/>
              </a:ext>
            </a:extLst>
          </p:cNvPr>
          <p:cNvSpPr txBox="1"/>
          <p:nvPr/>
        </p:nvSpPr>
        <p:spPr>
          <a:xfrm>
            <a:off x="6108095" y="1652209"/>
            <a:ext cx="1897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Group</a:t>
            </a:r>
          </a:p>
          <a:p>
            <a:r>
              <a:rPr lang="fr-FR" sz="2400" dirty="0" err="1"/>
              <a:t>Memberships</a:t>
            </a:r>
            <a:endParaRPr lang="fr-FR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5D35FE-22DB-8CFA-E44B-9ED7777F4F46}"/>
              </a:ext>
            </a:extLst>
          </p:cNvPr>
          <p:cNvSpPr/>
          <p:nvPr/>
        </p:nvSpPr>
        <p:spPr>
          <a:xfrm>
            <a:off x="3048000" y="2975428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FF2825F-B994-D9E5-2D58-EC64DB9776C0}"/>
              </a:ext>
            </a:extLst>
          </p:cNvPr>
          <p:cNvSpPr/>
          <p:nvPr/>
        </p:nvSpPr>
        <p:spPr>
          <a:xfrm rot="19270710">
            <a:off x="5678950" y="2433562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4074B-50B9-99C0-364D-7C59EA9615A0}"/>
              </a:ext>
            </a:extLst>
          </p:cNvPr>
          <p:cNvSpPr txBox="1"/>
          <p:nvPr/>
        </p:nvSpPr>
        <p:spPr>
          <a:xfrm>
            <a:off x="8403770" y="1787675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Groups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4B95F2-BA51-B01C-9C9B-86568046B745}"/>
              </a:ext>
            </a:extLst>
          </p:cNvPr>
          <p:cNvSpPr/>
          <p:nvPr/>
        </p:nvSpPr>
        <p:spPr>
          <a:xfrm>
            <a:off x="7944151" y="1912069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EC3103-DA9D-A75A-7309-F611A7B111AA}"/>
              </a:ext>
            </a:extLst>
          </p:cNvPr>
          <p:cNvSpPr/>
          <p:nvPr/>
        </p:nvSpPr>
        <p:spPr>
          <a:xfrm>
            <a:off x="5740398" y="2998907"/>
            <a:ext cx="3693888" cy="1659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A3047-22F4-6C3B-CEFC-98127C062C59}"/>
              </a:ext>
            </a:extLst>
          </p:cNvPr>
          <p:cNvSpPr txBox="1"/>
          <p:nvPr/>
        </p:nvSpPr>
        <p:spPr>
          <a:xfrm>
            <a:off x="9691685" y="2578651"/>
            <a:ext cx="2571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Roles</a:t>
            </a:r>
            <a:endParaRPr lang="fr-FR" sz="2400" dirty="0"/>
          </a:p>
          <a:p>
            <a:r>
              <a:rPr lang="fr-FR" sz="2400" dirty="0"/>
              <a:t>(=</a:t>
            </a:r>
            <a:r>
              <a:rPr lang="fr-FR" sz="2400" dirty="0" err="1"/>
              <a:t>Authority</a:t>
            </a:r>
            <a:r>
              <a:rPr lang="fr-FR" sz="2400" dirty="0"/>
              <a:t>)</a:t>
            </a:r>
          </a:p>
          <a:p>
            <a:r>
              <a:rPr lang="fr-FR" sz="2400" dirty="0"/>
              <a:t>ex: "ROLE_ADMIN"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C8CB49F-F6E1-AA8D-DAD2-854DC6E6606B}"/>
              </a:ext>
            </a:extLst>
          </p:cNvPr>
          <p:cNvSpPr/>
          <p:nvPr/>
        </p:nvSpPr>
        <p:spPr>
          <a:xfrm rot="2640192">
            <a:off x="9093931" y="2472212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21F25D-344F-DACC-3C37-CA74C949E77F}"/>
              </a:ext>
            </a:extLst>
          </p:cNvPr>
          <p:cNvSpPr/>
          <p:nvPr/>
        </p:nvSpPr>
        <p:spPr>
          <a:xfrm rot="5400000">
            <a:off x="9865607" y="3853489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E2927B-300F-FC07-1140-D1D2F783C770}"/>
              </a:ext>
            </a:extLst>
          </p:cNvPr>
          <p:cNvSpPr txBox="1"/>
          <p:nvPr/>
        </p:nvSpPr>
        <p:spPr>
          <a:xfrm>
            <a:off x="8994770" y="4455199"/>
            <a:ext cx="3261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Permissions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Subject</a:t>
            </a:r>
            <a:r>
              <a:rPr lang="fr-FR" sz="2400" dirty="0"/>
              <a:t>/</a:t>
            </a:r>
            <a:r>
              <a:rPr lang="fr-FR" sz="2400" dirty="0" err="1"/>
              <a:t>Verb</a:t>
            </a:r>
            <a:r>
              <a:rPr lang="fr-FR" sz="2400" dirty="0"/>
              <a:t>/Resource)</a:t>
            </a:r>
          </a:p>
          <a:p>
            <a:r>
              <a:rPr lang="fr-FR" sz="2400" dirty="0"/>
              <a:t>ex: "ADMIN"</a:t>
            </a:r>
            <a:br>
              <a:rPr lang="fr-FR" sz="2400" dirty="0"/>
            </a:br>
            <a:r>
              <a:rPr lang="fr-FR" sz="2400" dirty="0"/>
              <a:t>         can "GET"</a:t>
            </a:r>
            <a:br>
              <a:rPr lang="fr-FR" sz="2400" dirty="0"/>
            </a:br>
            <a:r>
              <a:rPr lang="fr-FR" sz="2400" dirty="0"/>
              <a:t>         page-admin.html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B06CE-CC9A-F2D9-1DEF-1D73F80B1A51}"/>
              </a:ext>
            </a:extLst>
          </p:cNvPr>
          <p:cNvSpPr txBox="1"/>
          <p:nvPr/>
        </p:nvSpPr>
        <p:spPr>
          <a:xfrm>
            <a:off x="4573076" y="4455199"/>
            <a:ext cx="3324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Resource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Page,Rest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r>
              <a:rPr lang="fr-FR" sz="2400" dirty="0"/>
              <a:t>,..</a:t>
            </a:r>
          </a:p>
          <a:p>
            <a:r>
              <a:rPr lang="fr-FR" sz="2400" dirty="0"/>
              <a:t>ex: "page-admin.html"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6BBFFB5-601B-320D-B98E-267B7E360C09}"/>
              </a:ext>
            </a:extLst>
          </p:cNvPr>
          <p:cNvSpPr/>
          <p:nvPr/>
        </p:nvSpPr>
        <p:spPr>
          <a:xfrm>
            <a:off x="8159444" y="4846374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19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B17D-592F-AF2D-6DE5-35E2F568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51CA-E06F-32BE-3435-42E3BA2C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B98B-B3E4-10EF-94FE-E57E1FA930E0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E7F3E6-EE70-13ED-B388-6902EC70C1C4}"/>
              </a:ext>
            </a:extLst>
          </p:cNvPr>
          <p:cNvSpPr/>
          <p:nvPr/>
        </p:nvSpPr>
        <p:spPr>
          <a:xfrm>
            <a:off x="2417860" y="301819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2795B-C65C-D96D-BFA6-D8C1996E7E9C}"/>
              </a:ext>
            </a:extLst>
          </p:cNvPr>
          <p:cNvSpPr/>
          <p:nvPr/>
        </p:nvSpPr>
        <p:spPr>
          <a:xfrm>
            <a:off x="3663144" y="3493105"/>
            <a:ext cx="6587320" cy="28958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4D264-817A-816B-C49B-9D084B6437E0}"/>
              </a:ext>
            </a:extLst>
          </p:cNvPr>
          <p:cNvSpPr/>
          <p:nvPr/>
        </p:nvSpPr>
        <p:spPr>
          <a:xfrm>
            <a:off x="3758716" y="1118461"/>
            <a:ext cx="6587320" cy="16973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128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78C-C549-9BF0-6C2C-2EEBB38D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C0F1-46A5-0A14-00FA-1EC00D9D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Https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5E055-23CF-F47A-B729-62676C96036C}"/>
              </a:ext>
            </a:extLst>
          </p:cNvPr>
          <p:cNvSpPr txBox="1"/>
          <p:nvPr/>
        </p:nvSpPr>
        <p:spPr>
          <a:xfrm>
            <a:off x="312547" y="1807425"/>
            <a:ext cx="11796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keytool</a:t>
            </a:r>
            <a:r>
              <a:rPr lang="fr-FR" sz="2000" b="1" dirty="0"/>
              <a:t> -</a:t>
            </a:r>
            <a:r>
              <a:rPr lang="fr-FR" sz="2000" b="1" dirty="0" err="1"/>
              <a:t>genkeypair</a:t>
            </a:r>
            <a:r>
              <a:rPr lang="fr-FR" sz="2000" b="1" dirty="0"/>
              <a:t> -alias </a:t>
            </a:r>
            <a:r>
              <a:rPr lang="fr-FR" sz="2000" b="1" dirty="0" err="1"/>
              <a:t>mycert</a:t>
            </a:r>
            <a:r>
              <a:rPr lang="fr-FR" sz="2000" b="1" dirty="0"/>
              <a:t> -</a:t>
            </a:r>
            <a:r>
              <a:rPr lang="fr-FR" sz="2000" b="1" dirty="0" err="1"/>
              <a:t>keyalg</a:t>
            </a:r>
            <a:r>
              <a:rPr lang="fr-FR" sz="2000" b="1" dirty="0"/>
              <a:t> RSA -</a:t>
            </a:r>
            <a:r>
              <a:rPr lang="fr-FR" sz="2000" b="1" dirty="0" err="1"/>
              <a:t>keysize</a:t>
            </a:r>
            <a:r>
              <a:rPr lang="fr-FR" sz="2000" b="1" dirty="0"/>
              <a:t> 2048 -</a:t>
            </a:r>
            <a:r>
              <a:rPr lang="fr-FR" sz="2000" b="1" dirty="0" err="1"/>
              <a:t>storetype</a:t>
            </a:r>
            <a:r>
              <a:rPr lang="fr-FR" sz="2000" b="1" dirty="0"/>
              <a:t> PKCS12 -</a:t>
            </a:r>
            <a:r>
              <a:rPr lang="fr-FR" sz="2000" b="1" dirty="0" err="1"/>
              <a:t>keystore</a:t>
            </a:r>
            <a:r>
              <a:rPr lang="fr-FR" sz="2000" b="1" dirty="0"/>
              <a:t> mycert.p12 </a:t>
            </a:r>
            <a:br>
              <a:rPr lang="fr-FR" sz="2000" b="1" dirty="0"/>
            </a:br>
            <a:r>
              <a:rPr lang="fr-FR" sz="2000" b="1" dirty="0"/>
              <a:t>               -</a:t>
            </a:r>
            <a:r>
              <a:rPr lang="fr-FR" sz="2000" b="1" dirty="0" err="1"/>
              <a:t>validity</a:t>
            </a:r>
            <a:r>
              <a:rPr lang="fr-FR" sz="2000" b="1" dirty="0"/>
              <a:t> 3650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96D54-022D-6873-EDEA-17C2027D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53" y="5095986"/>
            <a:ext cx="5094411" cy="118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E97D-C519-DD59-E21C-58DE33E67B4D}"/>
              </a:ext>
            </a:extLst>
          </p:cNvPr>
          <p:cNvSpPr txBox="1"/>
          <p:nvPr/>
        </p:nvSpPr>
        <p:spPr>
          <a:xfrm>
            <a:off x="790412" y="3429000"/>
            <a:ext cx="10470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Troubleshooting ?</a:t>
            </a:r>
          </a:p>
          <a:p>
            <a:r>
              <a:rPr lang="fr-FR" dirty="0"/>
              <a:t>"</a:t>
            </a:r>
            <a:r>
              <a:rPr lang="fr-FR" dirty="0" err="1"/>
              <a:t>keytool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tool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jdk</a:t>
            </a:r>
            <a:r>
              <a:rPr lang="fr-FR" dirty="0"/>
              <a:t>/bin directory</a:t>
            </a:r>
          </a:p>
          <a:p>
            <a:r>
              <a:rPr lang="fr-FR" dirty="0"/>
              <a:t>check  "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keytool</a:t>
            </a:r>
            <a:r>
              <a:rPr lang="fr-FR" dirty="0"/>
              <a:t>" =&gt;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"PATH"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check "</a:t>
            </a:r>
            <a:r>
              <a:rPr lang="fr-FR" dirty="0" err="1"/>
              <a:t>echo</a:t>
            </a:r>
            <a:r>
              <a:rPr lang="fr-FR" dirty="0"/>
              <a:t> $PATH"</a:t>
            </a:r>
          </a:p>
          <a:p>
            <a:r>
              <a:rPr lang="fr-FR" dirty="0"/>
              <a:t>... to fix, use </a:t>
            </a:r>
            <a:r>
              <a:rPr lang="fr-FR" dirty="0" err="1"/>
              <a:t>windows</a:t>
            </a:r>
            <a:r>
              <a:rPr lang="fr-FR" dirty="0"/>
              <a:t> "</a:t>
            </a:r>
            <a:r>
              <a:rPr lang="fr-FR" dirty="0" err="1"/>
              <a:t>env</a:t>
            </a:r>
            <a:r>
              <a:rPr lang="fr-FR" dirty="0"/>
              <a:t>"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environement</a:t>
            </a:r>
            <a:r>
              <a:rPr lang="fr-FR" dirty="0"/>
              <a:t> variables, or  export PATH="$PATH:$JAVA_HOME/bin"</a:t>
            </a:r>
          </a:p>
        </p:txBody>
      </p:sp>
    </p:spTree>
    <p:extLst>
      <p:ext uri="{BB962C8B-B14F-4D97-AF65-F5344CB8AC3E}">
        <p14:creationId xmlns:p14="http://schemas.microsoft.com/office/powerpoint/2010/main" val="7572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4F59-F552-837A-2762-AF5103CF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DDB6-ECF0-4B52-0E1F-7D9D9A6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6926"/>
          </a:xfrm>
        </p:spPr>
        <p:txBody>
          <a:bodyPr/>
          <a:lstStyle/>
          <a:p>
            <a:r>
              <a:rPr lang="fr-FR" dirty="0"/>
              <a:t>interactive </a:t>
            </a:r>
            <a:r>
              <a:rPr lang="fr-FR" dirty="0" err="1"/>
              <a:t>answer</a:t>
            </a:r>
            <a:r>
              <a:rPr lang="fr-FR" dirty="0"/>
              <a:t> to prompt (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ok)</a:t>
            </a:r>
            <a:br>
              <a:rPr lang="fr-FR" dirty="0"/>
            </a:br>
            <a:r>
              <a:rPr lang="fr-FR" dirty="0" err="1"/>
              <a:t>lastly</a:t>
            </a:r>
            <a:r>
              <a:rPr lang="fr-FR" dirty="0"/>
              <a:t> "Is </a:t>
            </a:r>
            <a:r>
              <a:rPr lang="fr-FR" dirty="0" err="1"/>
              <a:t>it</a:t>
            </a:r>
            <a:r>
              <a:rPr lang="fr-FR" dirty="0"/>
              <a:t> CN=.... ? " [no]:   type yes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2720-0C33-8533-2830-52286A8C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68" y="1116927"/>
            <a:ext cx="7430686" cy="561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442C7-9648-964A-0DBD-9927FDC40188}"/>
              </a:ext>
            </a:extLst>
          </p:cNvPr>
          <p:cNvSpPr/>
          <p:nvPr/>
        </p:nvSpPr>
        <p:spPr>
          <a:xfrm>
            <a:off x="2979115" y="5741073"/>
            <a:ext cx="1241590" cy="205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39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1E10-0DD0-7776-3A64-038A3A41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EDE-7B87-3B2C-1D46-DC2346FD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2853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created</a:t>
            </a:r>
            <a:r>
              <a:rPr lang="fr-FR" dirty="0"/>
              <a:t> file "mycert.p12"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(or move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0E32A-5A8B-E902-033B-9B56F7C2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1" y="1736496"/>
            <a:ext cx="3894157" cy="4294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C8308-910D-FE39-6DF1-17F369F669CF}"/>
              </a:ext>
            </a:extLst>
          </p:cNvPr>
          <p:cNvSpPr/>
          <p:nvPr/>
        </p:nvSpPr>
        <p:spPr>
          <a:xfrm>
            <a:off x="4706319" y="4825139"/>
            <a:ext cx="1250196" cy="27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248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508-B227-AC7A-6D9E-9F92CCA6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F11A-BE21-88A2-A85F-32EA6200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307305" cy="1172704"/>
          </a:xfrm>
        </p:spPr>
        <p:txBody>
          <a:bodyPr/>
          <a:lstStyle/>
          <a:p>
            <a:r>
              <a:rPr lang="fr-FR" dirty="0"/>
              <a:t>Edit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to configure SSL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3D87-7020-2D9A-412E-AE99226DA373}"/>
              </a:ext>
            </a:extLst>
          </p:cNvPr>
          <p:cNvSpPr txBox="1"/>
          <p:nvPr/>
        </p:nvSpPr>
        <p:spPr>
          <a:xfrm>
            <a:off x="7031064" y="342900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server.port</a:t>
            </a:r>
            <a:r>
              <a:rPr lang="fr-FR" sz="2400" b="1" dirty="0"/>
              <a:t>=8443</a:t>
            </a:r>
          </a:p>
          <a:p>
            <a:endParaRPr lang="fr-FR" sz="2400" b="1" dirty="0"/>
          </a:p>
          <a:p>
            <a:r>
              <a:rPr lang="fr-FR" sz="2400" b="1" dirty="0" err="1"/>
              <a:t>server.ssl.enabled</a:t>
            </a:r>
            <a:r>
              <a:rPr lang="fr-FR" sz="2400" b="1" dirty="0"/>
              <a:t>=</a:t>
            </a:r>
            <a:r>
              <a:rPr lang="fr-FR" sz="2400" b="1" dirty="0" err="1"/>
              <a:t>true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-store-type=PKCS12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-store=mycert.p12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</a:t>
            </a:r>
            <a:r>
              <a:rPr lang="fr-FR" sz="2400" b="1" dirty="0" err="1"/>
              <a:t>password</a:t>
            </a:r>
            <a:r>
              <a:rPr lang="fr-FR" sz="2400" b="1" dirty="0"/>
              <a:t>=</a:t>
            </a:r>
            <a:r>
              <a:rPr lang="fr-FR" sz="2400" b="1" dirty="0" err="1"/>
              <a:t>password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-alias=</a:t>
            </a:r>
            <a:r>
              <a:rPr lang="fr-FR" sz="2400" b="1" dirty="0" err="1"/>
              <a:t>mycert</a:t>
            </a:r>
            <a:endParaRPr lang="fr-F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C9E9C-00DE-574F-AAC1-15C0E84D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" y="2050454"/>
            <a:ext cx="6686821" cy="2677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E5B16-1253-B0BF-72B7-3DAC457E5D94}"/>
              </a:ext>
            </a:extLst>
          </p:cNvPr>
          <p:cNvSpPr/>
          <p:nvPr/>
        </p:nvSpPr>
        <p:spPr>
          <a:xfrm>
            <a:off x="3475062" y="3678265"/>
            <a:ext cx="2564111" cy="955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733FA-05C5-E4C7-86E4-E01BDD455F0B}"/>
              </a:ext>
            </a:extLst>
          </p:cNvPr>
          <p:cNvSpPr/>
          <p:nvPr/>
        </p:nvSpPr>
        <p:spPr>
          <a:xfrm>
            <a:off x="1062491" y="4241369"/>
            <a:ext cx="1453401" cy="23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8CB9DF-AFDE-E58F-2FB8-70EFCD9716C5}"/>
              </a:ext>
            </a:extLst>
          </p:cNvPr>
          <p:cNvCxnSpPr>
            <a:cxnSpLocks/>
          </p:cNvCxnSpPr>
          <p:nvPr/>
        </p:nvCxnSpPr>
        <p:spPr>
          <a:xfrm flipV="1">
            <a:off x="2594675" y="4107051"/>
            <a:ext cx="801954" cy="25196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5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FB10-FBAF-B0A1-4B79-B1F1ADCDD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787C-C368-1AC4-09EB-96BDB5F5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F3A23-57B5-FEC3-89A2-97D3C2311E74}"/>
              </a:ext>
            </a:extLst>
          </p:cNvPr>
          <p:cNvSpPr txBox="1"/>
          <p:nvPr/>
        </p:nvSpPr>
        <p:spPr>
          <a:xfrm>
            <a:off x="278081" y="1514684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C1743-CD02-7CCD-9F0C-164DEC893D99}"/>
              </a:ext>
            </a:extLst>
          </p:cNvPr>
          <p:cNvSpPr txBox="1"/>
          <p:nvPr/>
        </p:nvSpPr>
        <p:spPr>
          <a:xfrm>
            <a:off x="6357147" y="1577580"/>
            <a:ext cx="46290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Transmit </a:t>
            </a:r>
            <a:r>
              <a:rPr lang="fr-FR" sz="2400" dirty="0" err="1"/>
              <a:t>Password</a:t>
            </a:r>
            <a:r>
              <a:rPr lang="fr-FR" sz="2400" dirty="0"/>
              <a:t> to Http</a:t>
            </a:r>
          </a:p>
          <a:p>
            <a:endParaRPr lang="fr-FR" sz="2400" dirty="0"/>
          </a:p>
          <a:p>
            <a:r>
              <a:rPr lang="en-US" sz="2400" dirty="0"/>
              <a:t>password=&gt;authentication=&gt;role</a:t>
            </a:r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not in </a:t>
            </a:r>
            <a:r>
              <a:rPr lang="fr-FR" sz="2400" dirty="0" err="1"/>
              <a:t>clear</a:t>
            </a:r>
            <a:r>
              <a:rPr lang="fr-FR" sz="2400" dirty="0"/>
              <a:t> over internet</a:t>
            </a:r>
          </a:p>
          <a:p>
            <a:endParaRPr lang="fr-FR" sz="2400" dirty="0"/>
          </a:p>
          <a:p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...</a:t>
            </a:r>
          </a:p>
          <a:p>
            <a:endParaRPr lang="fr-FR" sz="2400" dirty="0"/>
          </a:p>
          <a:p>
            <a:r>
              <a:rPr lang="fr-FR" sz="2400" dirty="0"/>
              <a:t>  ...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hashed+salted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finding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endParaRPr lang="fr-FR" sz="2400" dirty="0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409B36DA-F99D-E14A-112B-3357CE3A5234}"/>
              </a:ext>
            </a:extLst>
          </p:cNvPr>
          <p:cNvSpPr/>
          <p:nvPr/>
        </p:nvSpPr>
        <p:spPr>
          <a:xfrm>
            <a:off x="5557858" y="1577580"/>
            <a:ext cx="672495" cy="48864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0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57EA-40F7-3282-B2DD-E147B9FB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E939-AB16-DA2A-6933-4A12D8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server, check new console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238E-38F6-B16E-3205-3E55C209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996958"/>
            <a:ext cx="10652502" cy="5685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3F697B-C156-C744-9DE9-C7440F6F0A0B}"/>
              </a:ext>
            </a:extLst>
          </p:cNvPr>
          <p:cNvSpPr/>
          <p:nvPr/>
        </p:nvSpPr>
        <p:spPr>
          <a:xfrm>
            <a:off x="4348133" y="5770536"/>
            <a:ext cx="7005667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8D522-2892-0844-3845-83726A52D06B}"/>
              </a:ext>
            </a:extLst>
          </p:cNvPr>
          <p:cNvSpPr/>
          <p:nvPr/>
        </p:nvSpPr>
        <p:spPr>
          <a:xfrm>
            <a:off x="8901193" y="893737"/>
            <a:ext cx="470116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BFBFA-0A83-FD71-1122-A3E9344D5208}"/>
              </a:ext>
            </a:extLst>
          </p:cNvPr>
          <p:cNvCxnSpPr>
            <a:cxnSpLocks/>
          </p:cNvCxnSpPr>
          <p:nvPr/>
        </p:nvCxnSpPr>
        <p:spPr>
          <a:xfrm flipH="1">
            <a:off x="7702658" y="1369017"/>
            <a:ext cx="1420678" cy="432402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9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3D02-B03A-6574-A920-75A8A6CB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E3CA-4D74-28A5-216D-11C663BF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changed</a:t>
            </a:r>
            <a:r>
              <a:rPr lang="fr-FR" dirty="0"/>
              <a:t> 8080 (default for http) </a:t>
            </a:r>
            <a:br>
              <a:rPr lang="fr-FR" dirty="0"/>
            </a:br>
            <a:r>
              <a:rPr lang="fr-FR" dirty="0"/>
              <a:t>-&gt; 8443 (default for https)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E9424-399D-8D9F-A694-2CBF3446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14" y="1657295"/>
            <a:ext cx="4261872" cy="4581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46E1C-1F88-3DBE-4D93-C7B906E23A8D}"/>
              </a:ext>
            </a:extLst>
          </p:cNvPr>
          <p:cNvSpPr txBox="1"/>
          <p:nvPr/>
        </p:nvSpPr>
        <p:spPr>
          <a:xfrm>
            <a:off x="909234" y="3089329"/>
            <a:ext cx="318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previous</a:t>
            </a:r>
            <a:r>
              <a:rPr lang="fr-FR" dirty="0"/>
              <a:t> port 8080</a:t>
            </a:r>
          </a:p>
          <a:p>
            <a:r>
              <a:rPr lang="fr-FR" dirty="0"/>
              <a:t>=&gt; "ERROR Connection </a:t>
            </a:r>
            <a:r>
              <a:rPr lang="fr-FR" dirty="0" err="1"/>
              <a:t>refused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OK, Normal !!</a:t>
            </a:r>
          </a:p>
        </p:txBody>
      </p:sp>
    </p:spTree>
    <p:extLst>
      <p:ext uri="{BB962C8B-B14F-4D97-AF65-F5344CB8AC3E}">
        <p14:creationId xmlns:p14="http://schemas.microsoft.com/office/powerpoint/2010/main" val="1260380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2786-E1CF-4075-3E2F-B93B692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3BD8-E16F-FF2B-D9C6-2A2CF568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209149" cy="1245030"/>
          </a:xfrm>
        </p:spPr>
        <p:txBody>
          <a:bodyPr/>
          <a:lstStyle/>
          <a:p>
            <a:r>
              <a:rPr lang="fr-FR" dirty="0"/>
              <a:t>https://localhost:8443   (self-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CERT_AUTHORITY_INVALID   ...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7ABD-5BE9-9098-BE6D-7E22F943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80" y="1385475"/>
            <a:ext cx="9389976" cy="5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49B6-8561-B172-0842-FC25280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113A-55FF-A685-B831-DB98A108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391904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because</a:t>
            </a:r>
            <a:r>
              <a:rPr lang="fr-FR" dirty="0"/>
              <a:t> of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br>
              <a:rPr lang="fr-FR" dirty="0"/>
            </a:br>
            <a:r>
              <a:rPr lang="fr-FR" dirty="0"/>
              <a:t>NOT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Chrome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70051-8CC3-D680-916D-800BE1F69CB2}"/>
              </a:ext>
            </a:extLst>
          </p:cNvPr>
          <p:cNvSpPr txBox="1"/>
          <p:nvPr/>
        </p:nvSpPr>
        <p:spPr>
          <a:xfrm>
            <a:off x="2288582" y="3332136"/>
            <a:ext cx="7908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Alternatives ?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pay</a:t>
            </a:r>
            <a:r>
              <a:rPr lang="fr-FR" dirty="0"/>
              <a:t> 200 EURO/</a:t>
            </a:r>
            <a:r>
              <a:rPr lang="fr-FR" dirty="0" err="1"/>
              <a:t>year</a:t>
            </a:r>
            <a:r>
              <a:rPr lang="fr-FR" dirty="0"/>
              <a:t> to have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=&gt; use GO-DADDY  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signing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on internet  (</a:t>
            </a:r>
            <a:r>
              <a:rPr lang="fr-FR" dirty="0" err="1"/>
              <a:t>recognized</a:t>
            </a:r>
            <a:r>
              <a:rPr lang="fr-FR" dirty="0"/>
              <a:t> by Chrome)</a:t>
            </a:r>
          </a:p>
          <a:p>
            <a:endParaRPr lang="fr-FR" dirty="0"/>
          </a:p>
          <a:p>
            <a:r>
              <a:rPr lang="fr-FR" dirty="0"/>
              <a:t>=&gt; recompile chrome to know "</a:t>
            </a:r>
            <a:r>
              <a:rPr lang="fr-FR" dirty="0" err="1"/>
              <a:t>yourself</a:t>
            </a:r>
            <a:r>
              <a:rPr lang="fr-FR" dirty="0"/>
              <a:t>" as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=&gt; click on "ADVANCED"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accept</a:t>
            </a:r>
            <a:r>
              <a:rPr lang="fr-FR" dirty="0"/>
              <a:t>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931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F91E-8743-39CA-4B21-F43B29C8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EBAF-94A3-7625-12D1-819CF534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Advanced &gt; </a:t>
            </a:r>
            <a:r>
              <a:rPr lang="fr-FR" dirty="0" err="1"/>
              <a:t>Proceed</a:t>
            </a:r>
            <a:r>
              <a:rPr lang="fr-FR" dirty="0"/>
              <a:t> to (</a:t>
            </a:r>
            <a:r>
              <a:rPr lang="fr-FR" dirty="0" err="1"/>
              <a:t>unsafe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E0689-6DBF-7FAA-0852-580965AC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/>
          <a:stretch/>
        </p:blipFill>
        <p:spPr>
          <a:xfrm>
            <a:off x="0" y="755211"/>
            <a:ext cx="6416299" cy="4001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71F9A-BE14-D723-9C1E-C2585CA1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96" y="869685"/>
            <a:ext cx="6612678" cy="481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647F-95C7-0612-96A5-4D3AE177D624}"/>
              </a:ext>
            </a:extLst>
          </p:cNvPr>
          <p:cNvSpPr/>
          <p:nvPr/>
        </p:nvSpPr>
        <p:spPr>
          <a:xfrm>
            <a:off x="3381365" y="4615351"/>
            <a:ext cx="45719" cy="604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48C-4282-7F69-F556-09D4AE4E071E}"/>
              </a:ext>
            </a:extLst>
          </p:cNvPr>
          <p:cNvSpPr/>
          <p:nvPr/>
        </p:nvSpPr>
        <p:spPr>
          <a:xfrm>
            <a:off x="576879" y="4060555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A4E0D-A91B-8879-036D-6806A93329E3}"/>
              </a:ext>
            </a:extLst>
          </p:cNvPr>
          <p:cNvCxnSpPr>
            <a:cxnSpLocks/>
          </p:cNvCxnSpPr>
          <p:nvPr/>
        </p:nvCxnSpPr>
        <p:spPr>
          <a:xfrm>
            <a:off x="1384517" y="4227283"/>
            <a:ext cx="1837588" cy="116483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24A258-FEC6-938E-D024-33F19F0E3824}"/>
              </a:ext>
            </a:extLst>
          </p:cNvPr>
          <p:cNvSpPr/>
          <p:nvPr/>
        </p:nvSpPr>
        <p:spPr>
          <a:xfrm>
            <a:off x="3359006" y="5222928"/>
            <a:ext cx="1424986" cy="33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204249-7A5F-D575-3F6D-0CB532AC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12" y="4287850"/>
            <a:ext cx="3733832" cy="22040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B1F4A-1617-C80A-8D86-B0A64118AED5}"/>
              </a:ext>
            </a:extLst>
          </p:cNvPr>
          <p:cNvCxnSpPr>
            <a:cxnSpLocks/>
          </p:cNvCxnSpPr>
          <p:nvPr/>
        </p:nvCxnSpPr>
        <p:spPr>
          <a:xfrm flipV="1">
            <a:off x="4835653" y="4756860"/>
            <a:ext cx="4329011" cy="6352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FDB6-C531-5C0D-B570-3B2A2221AC73}"/>
              </a:ext>
            </a:extLst>
          </p:cNvPr>
          <p:cNvSpPr/>
          <p:nvPr/>
        </p:nvSpPr>
        <p:spPr>
          <a:xfrm>
            <a:off x="9204267" y="4615351"/>
            <a:ext cx="2238647" cy="28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2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4D28-F118-174A-C4C1-D1D3C81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29C-3009-105C-BDA5-78121298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8535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Network </a:t>
            </a:r>
            <a:r>
              <a:rPr lang="fr-FR" dirty="0" err="1"/>
              <a:t>requests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same</a:t>
            </a:r>
            <a:r>
              <a:rPr lang="fr-FR" dirty="0"/>
              <a:t> on "https://"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3D3D-239B-13FF-94FC-B77FC99A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6" y="1348353"/>
            <a:ext cx="7710188" cy="5442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AD940-B728-5BB0-3D63-673CCEA00D9F}"/>
              </a:ext>
            </a:extLst>
          </p:cNvPr>
          <p:cNvSpPr/>
          <p:nvPr/>
        </p:nvSpPr>
        <p:spPr>
          <a:xfrm>
            <a:off x="6747360" y="3120325"/>
            <a:ext cx="1079284" cy="22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35210-2C61-C743-A743-F1D72B80EC98}"/>
              </a:ext>
            </a:extLst>
          </p:cNvPr>
          <p:cNvSpPr/>
          <p:nvPr/>
        </p:nvSpPr>
        <p:spPr>
          <a:xfrm>
            <a:off x="5061055" y="1477504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D240F-9F48-9265-3F60-E434B0EBF479}"/>
              </a:ext>
            </a:extLst>
          </p:cNvPr>
          <p:cNvCxnSpPr>
            <a:cxnSpLocks/>
          </p:cNvCxnSpPr>
          <p:nvPr/>
        </p:nvCxnSpPr>
        <p:spPr>
          <a:xfrm flipH="1">
            <a:off x="4055390" y="1870128"/>
            <a:ext cx="1379349" cy="1074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12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B66A-50EE-5D47-DD66-BDB6731A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C6C7-6574-CBEC-EDF4-F20ACC2F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"Security"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43FC3-70F6-F293-D374-B238B111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36" y="964313"/>
            <a:ext cx="7921119" cy="5588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A1AE25-CFB1-599B-54CD-BA10FA3DE04C}"/>
              </a:ext>
            </a:extLst>
          </p:cNvPr>
          <p:cNvSpPr/>
          <p:nvPr/>
        </p:nvSpPr>
        <p:spPr>
          <a:xfrm>
            <a:off x="7644106" y="1141707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923E-6F04-AB55-EA9C-8443394B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F9D8-65DB-D0D7-2940-2033B65F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Chrome -&gt; </a:t>
            </a:r>
            <a:r>
              <a:rPr lang="fr-FR" dirty="0" err="1"/>
              <a:t>Certificate</a:t>
            </a:r>
            <a:r>
              <a:rPr lang="fr-FR" dirty="0"/>
              <a:t>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054F4-66E0-BF53-C1E2-DA0B220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5" y="1315950"/>
            <a:ext cx="4496190" cy="4122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23DEAD-F25D-F541-8BF2-1C37CE9A1B47}"/>
              </a:ext>
            </a:extLst>
          </p:cNvPr>
          <p:cNvSpPr/>
          <p:nvPr/>
        </p:nvSpPr>
        <p:spPr>
          <a:xfrm flipH="1">
            <a:off x="4427348" y="4236203"/>
            <a:ext cx="379861" cy="276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2C264-C74E-75E8-1C8F-22F52F0F28C1}"/>
              </a:ext>
            </a:extLst>
          </p:cNvPr>
          <p:cNvSpPr/>
          <p:nvPr/>
        </p:nvSpPr>
        <p:spPr>
          <a:xfrm>
            <a:off x="1827075" y="1735809"/>
            <a:ext cx="988449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B988B6-6082-2C6B-182F-AA27EC3D642D}"/>
              </a:ext>
            </a:extLst>
          </p:cNvPr>
          <p:cNvCxnSpPr>
            <a:cxnSpLocks/>
          </p:cNvCxnSpPr>
          <p:nvPr/>
        </p:nvCxnSpPr>
        <p:spPr>
          <a:xfrm>
            <a:off x="2252420" y="2236922"/>
            <a:ext cx="743919" cy="19992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A338A-4F7D-7C8A-49D4-3A856D963026}"/>
              </a:ext>
            </a:extLst>
          </p:cNvPr>
          <p:cNvCxnSpPr>
            <a:cxnSpLocks/>
          </p:cNvCxnSpPr>
          <p:nvPr/>
        </p:nvCxnSpPr>
        <p:spPr>
          <a:xfrm>
            <a:off x="4990349" y="443908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FEA29-7F3F-9658-DB15-BFBC46C8E4DD}"/>
              </a:ext>
            </a:extLst>
          </p:cNvPr>
          <p:cNvSpPr txBox="1"/>
          <p:nvPr/>
        </p:nvSpPr>
        <p:spPr>
          <a:xfrm>
            <a:off x="6079343" y="4374677"/>
            <a:ext cx="527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Suggestion ...</a:t>
            </a:r>
          </a:p>
          <a:p>
            <a:r>
              <a:rPr lang="fr-FR" dirty="0"/>
              <a:t>open </a:t>
            </a:r>
            <a:r>
              <a:rPr lang="fr-FR" dirty="0" err="1"/>
              <a:t>view</a:t>
            </a:r>
            <a:r>
              <a:rPr lang="fr-FR" dirty="0"/>
              <a:t> on a real web-site, "https://www.google.fr"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32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FC3D-E6BF-2CBF-0BA0-C05FD837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9403-CFBB-E145-487A-C8DB4F31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20C44-60FA-B61A-FB83-6788C6F4B36C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E677A6-8025-E719-9EE7-244B7A47DE8A}"/>
              </a:ext>
            </a:extLst>
          </p:cNvPr>
          <p:cNvSpPr/>
          <p:nvPr/>
        </p:nvSpPr>
        <p:spPr>
          <a:xfrm>
            <a:off x="2518528" y="370427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7F50E-E6A0-03FD-A55F-5C85348528C4}"/>
              </a:ext>
            </a:extLst>
          </p:cNvPr>
          <p:cNvSpPr/>
          <p:nvPr/>
        </p:nvSpPr>
        <p:spPr>
          <a:xfrm>
            <a:off x="3663144" y="4252686"/>
            <a:ext cx="6587320" cy="21362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9DB9E-037E-36D0-D79F-368AE18B5469}"/>
              </a:ext>
            </a:extLst>
          </p:cNvPr>
          <p:cNvSpPr/>
          <p:nvPr/>
        </p:nvSpPr>
        <p:spPr>
          <a:xfrm>
            <a:off x="3758716" y="1118461"/>
            <a:ext cx="6587320" cy="23105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6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F98C-DBE5-B493-82DC-84F07458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A768-E98C-6CBC-D4C4-6F09B90E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33966"/>
          </a:xfrm>
        </p:spPr>
        <p:txBody>
          <a:bodyPr/>
          <a:lstStyle/>
          <a:p>
            <a:r>
              <a:rPr lang="fr-FR" dirty="0"/>
              <a:t>Edit pom.xml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for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inside</a:t>
            </a:r>
            <a:r>
              <a:rPr lang="fr-FR" dirty="0"/>
              <a:t> &lt;</a:t>
            </a:r>
            <a:r>
              <a:rPr lang="fr-FR" dirty="0" err="1"/>
              <a:t>dependencies</a:t>
            </a:r>
            <a:r>
              <a:rPr lang="fr-FR" dirty="0"/>
              <a:t>&gt;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02700-AC5B-6B5C-2670-10E92E08E0F5}"/>
              </a:ext>
            </a:extLst>
          </p:cNvPr>
          <p:cNvSpPr txBox="1"/>
          <p:nvPr/>
        </p:nvSpPr>
        <p:spPr>
          <a:xfrm>
            <a:off x="3766088" y="234716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org.springframework.boot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 err="1"/>
              <a:t>spring</a:t>
            </a:r>
            <a:r>
              <a:rPr lang="fr-FR" b="1" dirty="0"/>
              <a:t>-boot-starter-data-</a:t>
            </a:r>
            <a:r>
              <a:rPr lang="fr-FR" b="1" dirty="0" err="1"/>
              <a:t>jpa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&gt;com.h2database&lt;/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/>
              <a:t>h2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F7A8-7B48-5D9C-EA6B-769DCC01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03" y="4975268"/>
            <a:ext cx="2057578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C99B0-7CC1-41DC-FCA4-76C7DE2C208F}"/>
              </a:ext>
            </a:extLst>
          </p:cNvPr>
          <p:cNvSpPr txBox="1"/>
          <p:nvPr/>
        </p:nvSpPr>
        <p:spPr>
          <a:xfrm>
            <a:off x="6726264" y="6065004"/>
            <a:ext cx="277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click on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4EE72-EA40-2DF1-451A-5A2FFB4A6427}"/>
              </a:ext>
            </a:extLst>
          </p:cNvPr>
          <p:cNvSpPr/>
          <p:nvPr/>
        </p:nvSpPr>
        <p:spPr>
          <a:xfrm flipH="1">
            <a:off x="10174834" y="6111196"/>
            <a:ext cx="658480" cy="323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AAD37-4507-3672-7D0E-E967216339D4}"/>
              </a:ext>
            </a:extLst>
          </p:cNvPr>
          <p:cNvCxnSpPr>
            <a:cxnSpLocks/>
          </p:cNvCxnSpPr>
          <p:nvPr/>
        </p:nvCxnSpPr>
        <p:spPr>
          <a:xfrm>
            <a:off x="9241422" y="597271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E4721-D2DB-3E37-1461-17D2FA5F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" y="2035443"/>
            <a:ext cx="3010161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7A7C-6DFA-DB37-DE4E-E67BFAF7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73FC-5C2E-E1BF-6786-1FEF801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5512"/>
          </a:xfrm>
        </p:spPr>
        <p:txBody>
          <a:bodyPr/>
          <a:lstStyle/>
          <a:p>
            <a:r>
              <a:rPr lang="fr-FR" dirty="0"/>
              <a:t>Edit 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H2 config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056AE-4DE6-4E6F-5B66-134E4F8885DA}"/>
              </a:ext>
            </a:extLst>
          </p:cNvPr>
          <p:cNvSpPr txBox="1"/>
          <p:nvPr/>
        </p:nvSpPr>
        <p:spPr>
          <a:xfrm>
            <a:off x="6096000" y="25590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Database</a:t>
            </a:r>
            <a:r>
              <a:rPr lang="fr-FR" dirty="0"/>
              <a:t> configuration</a:t>
            </a:r>
          </a:p>
          <a:p>
            <a:r>
              <a:rPr lang="fr-FR" dirty="0"/>
              <a:t>spring.datasource.url=jdbc:h2:file:./</a:t>
            </a:r>
            <a:r>
              <a:rPr lang="fr-FR" dirty="0" err="1"/>
              <a:t>db</a:t>
            </a:r>
            <a:endParaRPr lang="fr-FR" dirty="0"/>
          </a:p>
          <a:p>
            <a:r>
              <a:rPr lang="fr-FR" dirty="0" err="1"/>
              <a:t>spring.datasource.driverClassName</a:t>
            </a:r>
            <a:r>
              <a:rPr lang="fr-FR" dirty="0"/>
              <a:t>=org.h2.Driver</a:t>
            </a:r>
          </a:p>
          <a:p>
            <a:r>
              <a:rPr lang="fr-FR" dirty="0" err="1"/>
              <a:t>spring.datasource.username</a:t>
            </a:r>
            <a:r>
              <a:rPr lang="fr-FR" dirty="0"/>
              <a:t>=sa</a:t>
            </a:r>
          </a:p>
          <a:p>
            <a:r>
              <a:rPr lang="fr-FR" dirty="0" err="1"/>
              <a:t>spring.datasource.password</a:t>
            </a:r>
            <a:r>
              <a:rPr lang="fr-FR" dirty="0"/>
              <a:t>=</a:t>
            </a:r>
          </a:p>
          <a:p>
            <a:endParaRPr lang="fr-FR" dirty="0"/>
          </a:p>
          <a:p>
            <a:r>
              <a:rPr lang="fr-FR" dirty="0"/>
              <a:t># web console, </a:t>
            </a:r>
            <a:r>
              <a:rPr lang="fr-FR" dirty="0" err="1"/>
              <a:t>see</a:t>
            </a:r>
            <a:r>
              <a:rPr lang="fr-FR" dirty="0"/>
              <a:t> https://localhost:8443/h2-console</a:t>
            </a:r>
          </a:p>
          <a:p>
            <a:r>
              <a:rPr lang="fr-FR" dirty="0"/>
              <a:t>spring.h2.console.enabled=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spring.h2.console.path=/h2-console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79CD5-EB25-FD3F-9645-8DF592A0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0" y="1633091"/>
            <a:ext cx="5797174" cy="26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7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8C37-DC03-AE62-E1CD-2D3BB4A8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07C1-1DDC-FF69-556C-C313ED04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 class </a:t>
            </a:r>
            <a:r>
              <a:rPr lang="fr-FR" dirty="0" err="1"/>
              <a:t>SecurityDbConfiguration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E3516-2267-4EBB-24DB-AEDF61C2F5E8}"/>
              </a:ext>
            </a:extLst>
          </p:cNvPr>
          <p:cNvSpPr txBox="1"/>
          <p:nvPr/>
        </p:nvSpPr>
        <p:spPr>
          <a:xfrm>
            <a:off x="1498170" y="1766808"/>
            <a:ext cx="99705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org.springframework.context.annotation.Bean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org.springframework.context.annotation.Configuration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org.springframework.security.provisioning.JdbcUserDetailsManager;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javax.sql.DataSource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@Configuration</a:t>
            </a:r>
          </a:p>
          <a:p>
            <a:r>
              <a:rPr lang="fr-FR" dirty="0"/>
              <a:t>public class </a:t>
            </a:r>
            <a:r>
              <a:rPr lang="fr-FR" dirty="0" err="1"/>
              <a:t>SecurityDbConfiguration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@Bean</a:t>
            </a:r>
          </a:p>
          <a:p>
            <a:r>
              <a:rPr lang="fr-FR" dirty="0"/>
              <a:t>   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dataSource</a:t>
            </a:r>
            <a:r>
              <a:rPr lang="fr-FR" dirty="0"/>
              <a:t>) {</a:t>
            </a:r>
          </a:p>
          <a:p>
            <a:r>
              <a:rPr lang="fr-FR" dirty="0"/>
              <a:t>       </a:t>
            </a:r>
            <a:r>
              <a:rPr lang="fr-FR" dirty="0" err="1"/>
              <a:t>JdbcUserDetailsManager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= new </a:t>
            </a:r>
            <a:r>
              <a:rPr lang="fr-FR" dirty="0" err="1"/>
              <a:t>JdbcUserDetailsManager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);</a:t>
            </a:r>
          </a:p>
          <a:p>
            <a:r>
              <a:rPr lang="fr-FR" dirty="0"/>
              <a:t>       return </a:t>
            </a:r>
            <a:r>
              <a:rPr lang="fr-FR" dirty="0" err="1"/>
              <a:t>users</a:t>
            </a:r>
            <a:r>
              <a:rPr lang="fr-FR" dirty="0"/>
              <a:t>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394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EDB5-82AB-4922-BA78-0CF64379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C0D9-7F86-3901-E948-8891AB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5019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Open http://localhost:8443/h2-console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E608-54C5-75C3-A74B-AE9A1828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00" y="1335436"/>
            <a:ext cx="5761195" cy="50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EE37-EBBC-9CCF-703B-0E0E8070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F7A3-3A3E-0448-DBB9-2BA52E1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Click "</a:t>
            </a:r>
            <a:r>
              <a:rPr lang="fr-FR" dirty="0" err="1"/>
              <a:t>Connect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0F96-D2B6-4EF4-EFD2-1CE578D8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84" r="28425"/>
          <a:stretch/>
        </p:blipFill>
        <p:spPr>
          <a:xfrm>
            <a:off x="0" y="1239660"/>
            <a:ext cx="4123541" cy="1313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BE95B-1596-4069-A838-F8B512B0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00" y="1466969"/>
            <a:ext cx="7897393" cy="5334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18684-2E40-6137-EE93-BB35B6003B54}"/>
              </a:ext>
            </a:extLst>
          </p:cNvPr>
          <p:cNvSpPr/>
          <p:nvPr/>
        </p:nvSpPr>
        <p:spPr>
          <a:xfrm flipH="1">
            <a:off x="1314969" y="1735049"/>
            <a:ext cx="756637" cy="367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507967-3780-AD2D-6871-9710F1D1EE95}"/>
              </a:ext>
            </a:extLst>
          </p:cNvPr>
          <p:cNvCxnSpPr>
            <a:cxnSpLocks/>
          </p:cNvCxnSpPr>
          <p:nvPr/>
        </p:nvCxnSpPr>
        <p:spPr>
          <a:xfrm>
            <a:off x="2182571" y="1918826"/>
            <a:ext cx="1692005" cy="736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5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D9364-9D1F-9FEA-F89A-293B0A08E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86D2-2378-BD40-CCE9-0A8E348D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Copy&amp;Paste</a:t>
            </a:r>
            <a:r>
              <a:rPr lang="fr-FR" dirty="0"/>
              <a:t>  </a:t>
            </a:r>
            <a:r>
              <a:rPr lang="fr-FR" dirty="0" err="1"/>
              <a:t>Create</a:t>
            </a:r>
            <a:r>
              <a:rPr lang="fr-FR" dirty="0"/>
              <a:t> Tables DDL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A99F5-1053-2FC5-84C5-00E061B06710}"/>
              </a:ext>
            </a:extLst>
          </p:cNvPr>
          <p:cNvSpPr txBox="1"/>
          <p:nvPr/>
        </p:nvSpPr>
        <p:spPr>
          <a:xfrm>
            <a:off x="2660543" y="1582340"/>
            <a:ext cx="8305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users(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 primary key,</a:t>
            </a:r>
          </a:p>
          <a:p>
            <a:r>
              <a:rPr lang="en-US" dirty="0"/>
              <a:t>	password </a:t>
            </a:r>
            <a:r>
              <a:rPr lang="en-US" dirty="0" err="1"/>
              <a:t>varchar_ignorecase</a:t>
            </a:r>
            <a:r>
              <a:rPr lang="en-US" dirty="0"/>
              <a:t>(500) not null,</a:t>
            </a:r>
          </a:p>
          <a:p>
            <a:r>
              <a:rPr lang="en-US" dirty="0"/>
              <a:t>	enabled </a:t>
            </a:r>
            <a:r>
              <a:rPr lang="en-US" dirty="0" err="1"/>
              <a:t>boolean</a:t>
            </a:r>
            <a:r>
              <a:rPr lang="en-US" dirty="0"/>
              <a:t> not null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create table authorities 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authority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constraint </a:t>
            </a:r>
            <a:r>
              <a:rPr lang="en-US" dirty="0" err="1"/>
              <a:t>fk_authorities_users</a:t>
            </a:r>
            <a:r>
              <a:rPr lang="en-US" dirty="0"/>
              <a:t> foreign key(username) references users(username)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create unique index </a:t>
            </a:r>
            <a:r>
              <a:rPr lang="en-US" dirty="0" err="1"/>
              <a:t>ix_auth_username</a:t>
            </a:r>
            <a:r>
              <a:rPr lang="en-US" dirty="0"/>
              <a:t> on authorities (</a:t>
            </a:r>
            <a:r>
              <a:rPr lang="en-US" dirty="0" err="1"/>
              <a:t>username,authority</a:t>
            </a:r>
            <a:r>
              <a:rPr lang="en-US" dirty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616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3D85-EBC3-4D03-1001-65EB40CC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DA65-6583-A21E-7D5E-D33F8D89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172986" cy="1968284"/>
          </a:xfrm>
        </p:spPr>
        <p:txBody>
          <a:bodyPr/>
          <a:lstStyle/>
          <a:p>
            <a:r>
              <a:rPr lang="fr-FR" dirty="0" err="1"/>
              <a:t>cf</a:t>
            </a:r>
            <a:r>
              <a:rPr lang="fr-FR" dirty="0"/>
              <a:t> doc</a:t>
            </a:r>
            <a:br>
              <a:rPr lang="fr-FR" dirty="0"/>
            </a:br>
            <a:r>
              <a:rPr lang="fr-FR" sz="2800" dirty="0"/>
              <a:t>https://docs.spring.io/spring-security/reference/servlet/authentication/passwords/jdbc.html</a:t>
            </a:r>
            <a:br>
              <a:rPr lang="fr-FR" sz="28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B61F2-4306-8271-ACE8-057E94C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3" y="1440079"/>
            <a:ext cx="7242964" cy="53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4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3CAD-8D75-FC8A-E0DA-E903AE01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92CE-859C-6392-64DE-E9C077B6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Table DDL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32853-6C05-2E34-2739-02004BF5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17" y="1243502"/>
            <a:ext cx="8096952" cy="5486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0E100C-DAF3-ACED-E149-534A40486E28}"/>
              </a:ext>
            </a:extLst>
          </p:cNvPr>
          <p:cNvCxnSpPr>
            <a:cxnSpLocks/>
          </p:cNvCxnSpPr>
          <p:nvPr/>
        </p:nvCxnSpPr>
        <p:spPr>
          <a:xfrm flipH="1" flipV="1">
            <a:off x="4052699" y="2625099"/>
            <a:ext cx="524252" cy="25534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9A41E1-D53D-39DE-8C41-8CC1369B9218}"/>
              </a:ext>
            </a:extLst>
          </p:cNvPr>
          <p:cNvSpPr/>
          <p:nvPr/>
        </p:nvSpPr>
        <p:spPr>
          <a:xfrm flipH="1">
            <a:off x="3528446" y="2298915"/>
            <a:ext cx="524253" cy="318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58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85EA-F21B-2A6A-33DF-8E54F99E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52EC-9861-F063-373B-3E27099D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DDL for Groups &amp; </a:t>
            </a:r>
            <a:r>
              <a:rPr lang="fr-FR" dirty="0" err="1"/>
              <a:t>Members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2DBB-4F32-C351-DFA1-BF98DD5E9761}"/>
              </a:ext>
            </a:extLst>
          </p:cNvPr>
          <p:cNvSpPr txBox="1"/>
          <p:nvPr/>
        </p:nvSpPr>
        <p:spPr>
          <a:xfrm>
            <a:off x="1177872" y="1493003"/>
            <a:ext cx="106731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table groups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group_name</a:t>
            </a:r>
            <a:r>
              <a:rPr lang="fr-FR" dirty="0"/>
              <a:t> </a:t>
            </a:r>
            <a:r>
              <a:rPr lang="fr-FR" dirty="0" err="1"/>
              <a:t>varchar_ignorecase</a:t>
            </a:r>
            <a:r>
              <a:rPr lang="fr-FR" dirty="0"/>
              <a:t>(50) not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group_authorities</a:t>
            </a:r>
            <a:r>
              <a:rPr lang="fr-FR" dirty="0"/>
              <a:t> (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authority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fk_group_authorities_group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group_members</a:t>
            </a:r>
            <a:r>
              <a:rPr lang="fr-FR" dirty="0"/>
              <a:t>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username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fk_group_members_group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077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E53A-BE8C-9572-6FE0-894E13AF6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D8F4-D4ED-D3C6-4F76-BCEDA9E5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35879"/>
          </a:xfrm>
        </p:spPr>
        <p:txBody>
          <a:bodyPr/>
          <a:lstStyle/>
          <a:p>
            <a:r>
              <a:rPr lang="fr-FR" dirty="0"/>
              <a:t>Insert </a:t>
            </a:r>
            <a:r>
              <a:rPr lang="fr-FR" dirty="0" err="1"/>
              <a:t>users</a:t>
            </a:r>
            <a:r>
              <a:rPr lang="fr-FR" dirty="0"/>
              <a:t> in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H2  "New Row",  </a:t>
            </a:r>
            <a:r>
              <a:rPr lang="fr-FR" dirty="0" err="1"/>
              <a:t>edit</a:t>
            </a:r>
            <a:r>
              <a:rPr lang="fr-FR" dirty="0"/>
              <a:t>, 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4989E-C029-A919-6855-9415C8DC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785"/>
          <a:stretch/>
        </p:blipFill>
        <p:spPr>
          <a:xfrm>
            <a:off x="4269522" y="2266977"/>
            <a:ext cx="3788737" cy="267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38C79-78CE-2951-7E3C-9A1856D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3" y="1084186"/>
            <a:ext cx="3524555" cy="29606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DAC485-0666-94D1-B3C6-D0EBD0603485}"/>
              </a:ext>
            </a:extLst>
          </p:cNvPr>
          <p:cNvSpPr/>
          <p:nvPr/>
        </p:nvSpPr>
        <p:spPr>
          <a:xfrm flipH="1">
            <a:off x="262563" y="1672494"/>
            <a:ext cx="827484" cy="19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83DE0-2F59-84AD-3902-E98448CF3B14}"/>
              </a:ext>
            </a:extLst>
          </p:cNvPr>
          <p:cNvSpPr/>
          <p:nvPr/>
        </p:nvSpPr>
        <p:spPr>
          <a:xfrm flipH="1">
            <a:off x="1861471" y="3721512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A0C07-21FF-E555-DFFB-087D4826D546}"/>
              </a:ext>
            </a:extLst>
          </p:cNvPr>
          <p:cNvSpPr/>
          <p:nvPr/>
        </p:nvSpPr>
        <p:spPr>
          <a:xfrm flipH="1">
            <a:off x="5668888" y="4468014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60E541-D4FD-0178-B0EC-13F0EE1E939F}"/>
              </a:ext>
            </a:extLst>
          </p:cNvPr>
          <p:cNvCxnSpPr>
            <a:cxnSpLocks/>
          </p:cNvCxnSpPr>
          <p:nvPr/>
        </p:nvCxnSpPr>
        <p:spPr>
          <a:xfrm>
            <a:off x="1167539" y="1766807"/>
            <a:ext cx="635430" cy="182363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CA46B-AC9D-0B74-B3B5-831715ADE745}"/>
              </a:ext>
            </a:extLst>
          </p:cNvPr>
          <p:cNvCxnSpPr>
            <a:cxnSpLocks/>
          </p:cNvCxnSpPr>
          <p:nvPr/>
        </p:nvCxnSpPr>
        <p:spPr>
          <a:xfrm>
            <a:off x="2567553" y="3905573"/>
            <a:ext cx="3053166" cy="68709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878C88-8D4C-E973-1539-18A608846B38}"/>
              </a:ext>
            </a:extLst>
          </p:cNvPr>
          <p:cNvSpPr txBox="1"/>
          <p:nvPr/>
        </p:nvSpPr>
        <p:spPr>
          <a:xfrm>
            <a:off x="2470381" y="6055082"/>
            <a:ext cx="434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noop</a:t>
            </a:r>
            <a:r>
              <a:rPr lang="fr-FR" b="1" dirty="0"/>
              <a:t>}</a:t>
            </a:r>
          </a:p>
          <a:p>
            <a:r>
              <a:rPr lang="fr-FR" dirty="0"/>
              <a:t>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lesson</a:t>
            </a:r>
            <a:r>
              <a:rPr lang="fr-FR" dirty="0"/>
              <a:t> for Hash and </a:t>
            </a:r>
            <a:r>
              <a:rPr lang="fr-FR" dirty="0" err="1"/>
              <a:t>Salting</a:t>
            </a:r>
            <a:r>
              <a:rPr lang="fr-FR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6777C6-A96C-6591-47FB-AB4C4A40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24" y="4791315"/>
            <a:ext cx="4561384" cy="1514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B7353C-5443-D7DA-E32E-56E336FBBDB5}"/>
              </a:ext>
            </a:extLst>
          </p:cNvPr>
          <p:cNvSpPr/>
          <p:nvPr/>
        </p:nvSpPr>
        <p:spPr>
          <a:xfrm flipH="1">
            <a:off x="9141152" y="5603865"/>
            <a:ext cx="1340867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135625-AAE7-9F47-8B2C-62802A51E371}"/>
              </a:ext>
            </a:extLst>
          </p:cNvPr>
          <p:cNvCxnSpPr>
            <a:cxnSpLocks/>
          </p:cNvCxnSpPr>
          <p:nvPr/>
        </p:nvCxnSpPr>
        <p:spPr>
          <a:xfrm>
            <a:off x="6212238" y="4600412"/>
            <a:ext cx="2998921" cy="94813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11E58-CBAB-626A-5AFF-336918DA217F}"/>
              </a:ext>
            </a:extLst>
          </p:cNvPr>
          <p:cNvSpPr/>
          <p:nvPr/>
        </p:nvSpPr>
        <p:spPr>
          <a:xfrm flipH="1">
            <a:off x="7550223" y="5616613"/>
            <a:ext cx="333563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 descr="Order Warning Signs for Workplace Safety | VKF Renzel">
            <a:extLst>
              <a:ext uri="{FF2B5EF4-FFF2-40B4-BE49-F238E27FC236}">
                <a16:creationId xmlns:a16="http://schemas.microsoft.com/office/drawing/2014/main" id="{29CAF16D-5B97-9B6C-FC94-A8E4FB4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83" y="6126996"/>
            <a:ext cx="759700" cy="5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66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B2D7-A2F1-F6A6-154F-0FF5BF7A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1191-7125-20D9-9F54-C4CA0B7F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INSERT INTO </a:t>
            </a:r>
            <a:r>
              <a:rPr lang="fr-FR" dirty="0" err="1"/>
              <a:t>users</a:t>
            </a:r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6FBA2-25C9-F643-10F3-ABEBF0C680E4}"/>
              </a:ext>
            </a:extLst>
          </p:cNvPr>
          <p:cNvSpPr txBox="1"/>
          <p:nvPr/>
        </p:nvSpPr>
        <p:spPr>
          <a:xfrm>
            <a:off x="1046135" y="1784604"/>
            <a:ext cx="10099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INSERT INTO </a:t>
            </a:r>
            <a:r>
              <a:rPr lang="fr-FR" sz="2000" b="1" dirty="0" err="1"/>
              <a:t>users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password</a:t>
            </a:r>
            <a:r>
              <a:rPr lang="fr-FR" sz="2000" b="1" dirty="0"/>
              <a:t>, </a:t>
            </a:r>
            <a:r>
              <a:rPr lang="fr-FR" sz="2000" b="1" dirty="0" err="1"/>
              <a:t>enabled</a:t>
            </a:r>
            <a:r>
              <a:rPr lang="fr-FR" sz="2000" b="1" dirty="0"/>
              <a:t>) VALUES ('user2', '{</a:t>
            </a:r>
            <a:r>
              <a:rPr lang="fr-FR" sz="2000" b="1" dirty="0" err="1"/>
              <a:t>noop</a:t>
            </a:r>
            <a:r>
              <a:rPr lang="fr-FR" sz="2000" b="1" dirty="0"/>
              <a:t>}password2', </a:t>
            </a:r>
            <a:r>
              <a:rPr lang="fr-FR" sz="2000" b="1" dirty="0" err="1"/>
              <a:t>true</a:t>
            </a:r>
            <a:r>
              <a:rPr lang="fr-FR" sz="20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190B6-A395-5EF0-8BF5-5E6A60F9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88" y="2904344"/>
            <a:ext cx="7342506" cy="31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EC3-AE57-5BBF-260B-3361E5BC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4112-972E-5841-3C61-5739E714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7367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Step1: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</a:t>
            </a:r>
            <a:br>
              <a:rPr lang="fr-FR" dirty="0"/>
            </a:br>
            <a:r>
              <a:rPr lang="fr-FR" dirty="0" err="1"/>
              <a:t>reopen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c:\security-course\demo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AF9C-D653-8288-6AED-31EAF256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" y="1415594"/>
            <a:ext cx="1066892" cy="998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CF21A-554D-4582-C911-5464CBF3260D}"/>
              </a:ext>
            </a:extLst>
          </p:cNvPr>
          <p:cNvSpPr/>
          <p:nvPr/>
        </p:nvSpPr>
        <p:spPr>
          <a:xfrm>
            <a:off x="120253" y="1372516"/>
            <a:ext cx="1211124" cy="114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7396A-B8D0-6132-7881-1F0AE1B6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4" y="1501613"/>
            <a:ext cx="9732936" cy="51579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A49645-B0E8-1004-89B7-AEA5F06BAE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31377" y="1942629"/>
            <a:ext cx="1463484" cy="18063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56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52C1-A9F9-B9E2-B76B-6571C20C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CFC7-C023-ABE4-A2AA-86FDBA8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a "</a:t>
            </a:r>
            <a:r>
              <a:rPr lang="fr-FR" dirty="0" err="1"/>
              <a:t>role</a:t>
            </a:r>
            <a:r>
              <a:rPr lang="fr-FR" dirty="0"/>
              <a:t>" (= AUTHORITY)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3B83-3488-7B0D-40C3-1A3594CE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08" y="1289774"/>
            <a:ext cx="4198984" cy="3162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670C-A18B-510D-9C3E-43B6BA451CFF}"/>
              </a:ext>
            </a:extLst>
          </p:cNvPr>
          <p:cNvSpPr txBox="1"/>
          <p:nvPr/>
        </p:nvSpPr>
        <p:spPr>
          <a:xfrm>
            <a:off x="2050943" y="4995620"/>
            <a:ext cx="9108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('user1', 'ROLE_USER')</a:t>
            </a:r>
          </a:p>
          <a:p>
            <a:endParaRPr lang="fr-FR" sz="2000" b="1" dirty="0"/>
          </a:p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('user2', 'ROLE_MANAGER')</a:t>
            </a:r>
          </a:p>
          <a:p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892086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1B0F-553B-3D29-9701-508DF2D5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AF9-20C9-5177-B91F-A34E4FC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5"/>
            <a:ext cx="11353800" cy="1294149"/>
          </a:xfrm>
        </p:spPr>
        <p:txBody>
          <a:bodyPr/>
          <a:lstStyle/>
          <a:p>
            <a:r>
              <a:rPr lang="fr-FR" dirty="0"/>
              <a:t>If NO </a:t>
            </a:r>
            <a:r>
              <a:rPr lang="fr-FR" dirty="0" err="1"/>
              <a:t>role</a:t>
            </a:r>
            <a:r>
              <a:rPr lang="fr-FR" dirty="0"/>
              <a:t> =&gt; user </a:t>
            </a:r>
            <a:r>
              <a:rPr lang="fr-FR" dirty="0" err="1"/>
              <a:t>treated</a:t>
            </a:r>
            <a:r>
              <a:rPr lang="fr-FR" dirty="0"/>
              <a:t> as 'Not </a:t>
            </a:r>
            <a:r>
              <a:rPr lang="fr-FR" dirty="0" err="1"/>
              <a:t>Found</a:t>
            </a:r>
            <a:r>
              <a:rPr lang="fr-FR" dirty="0"/>
              <a:t>' !</a:t>
            </a:r>
            <a:br>
              <a:rPr lang="fr-FR" dirty="0"/>
            </a:br>
            <a:r>
              <a:rPr lang="fr-FR" dirty="0" err="1"/>
              <a:t>cf</a:t>
            </a:r>
            <a:r>
              <a:rPr lang="fr-FR" dirty="0"/>
              <a:t>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2A92B-3643-3BAC-93DA-46E92E2E73FD}"/>
              </a:ext>
            </a:extLst>
          </p:cNvPr>
          <p:cNvSpPr txBox="1"/>
          <p:nvPr/>
        </p:nvSpPr>
        <p:spPr>
          <a:xfrm>
            <a:off x="191144" y="1387800"/>
            <a:ext cx="11210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https://github.com/spring-projects/spring-security/blob/main/core/src/main/java/org/springframework/security/core/userdetails/jdbc/JdbcDaoImpl.java#L200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B7F57-69ED-A3D7-0F0F-18D77A2F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6" y="2089077"/>
            <a:ext cx="7219201" cy="4592536"/>
          </a:xfrm>
          <a:prstGeom prst="rect">
            <a:avLst/>
          </a:prstGeom>
        </p:spPr>
      </p:pic>
      <p:pic>
        <p:nvPicPr>
          <p:cNvPr id="7" name="Picture 2" descr="Order Warning Signs for Workplace Safety | VKF Renzel">
            <a:extLst>
              <a:ext uri="{FF2B5EF4-FFF2-40B4-BE49-F238E27FC236}">
                <a16:creationId xmlns:a16="http://schemas.microsoft.com/office/drawing/2014/main" id="{3EC1201F-256A-688D-2219-D63D2453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2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72F4-177B-1F7A-0766-F0A09422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81" cy="1325563"/>
          </a:xfrm>
        </p:spPr>
        <p:txBody>
          <a:bodyPr/>
          <a:lstStyle/>
          <a:p>
            <a:r>
              <a:rPr lang="fr-FR" dirty="0" err="1"/>
              <a:t>Springboot</a:t>
            </a:r>
            <a:r>
              <a:rPr lang="fr-FR" dirty="0"/>
              <a:t> refuse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"Encoder"</a:t>
            </a:r>
            <a:br>
              <a:rPr lang="fr-FR" dirty="0"/>
            </a:br>
            <a:r>
              <a:rPr lang="fr-FR" dirty="0"/>
              <a:t>... or use </a:t>
            </a:r>
            <a:r>
              <a:rPr lang="fr-FR" dirty="0" err="1"/>
              <a:t>explicitly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5DF7F-6524-02F4-A71E-6CB1FEBD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353"/>
            <a:ext cx="12192000" cy="302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2113F-6036-335E-92CA-CE584AA1ABD1}"/>
              </a:ext>
            </a:extLst>
          </p:cNvPr>
          <p:cNvSpPr txBox="1"/>
          <p:nvPr/>
        </p:nvSpPr>
        <p:spPr>
          <a:xfrm>
            <a:off x="738751" y="5492776"/>
            <a:ext cx="11091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default </a:t>
            </a:r>
            <a:r>
              <a:rPr lang="fr-FR" dirty="0" err="1"/>
              <a:t>password</a:t>
            </a:r>
            <a:r>
              <a:rPr lang="fr-FR" dirty="0"/>
              <a:t> encoder </a:t>
            </a:r>
            <a:r>
              <a:rPr lang="fr-FR" dirty="0" err="1"/>
              <a:t>configured</a:t>
            </a:r>
            <a:r>
              <a:rPr lang="fr-FR" dirty="0"/>
              <a:t>, 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must have a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. </a:t>
            </a:r>
          </a:p>
          <a:p>
            <a:r>
              <a:rPr lang="fr-FR" dirty="0" err="1"/>
              <a:t>Please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'{</a:t>
            </a:r>
            <a:r>
              <a:rPr lang="fr-FR" dirty="0" err="1"/>
              <a:t>noop</a:t>
            </a:r>
            <a:r>
              <a:rPr lang="fr-FR" dirty="0"/>
              <a:t>}' or set a default </a:t>
            </a:r>
            <a:r>
              <a:rPr lang="fr-FR" dirty="0" err="1"/>
              <a:t>password</a:t>
            </a:r>
            <a:r>
              <a:rPr lang="fr-FR" dirty="0"/>
              <a:t> encoder in `</a:t>
            </a:r>
            <a:r>
              <a:rPr lang="fr-FR" dirty="0" err="1"/>
              <a:t>DelegatingPasswordEncoder</a:t>
            </a:r>
            <a:r>
              <a:rPr lang="fr-FR" dirty="0"/>
              <a:t>`.</a:t>
            </a:r>
          </a:p>
        </p:txBody>
      </p:sp>
      <p:pic>
        <p:nvPicPr>
          <p:cNvPr id="8" name="Picture 2" descr="Order Warning Signs for Workplace Safety | VKF Renzel">
            <a:extLst>
              <a:ext uri="{FF2B5EF4-FFF2-40B4-BE49-F238E27FC236}">
                <a16:creationId xmlns:a16="http://schemas.microsoft.com/office/drawing/2014/main" id="{768B4893-E0CD-5E81-56E7-9E01C06D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65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CD41-1EE9-36C7-7365-D771C874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8C36-3A0C-43ED-1522-C0AE1467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/>
              <a:t>Check (update) </a:t>
            </a:r>
            <a:r>
              <a:rPr lang="fr-FR" dirty="0" err="1"/>
              <a:t>password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D86-F334-1139-4E03-DFDA10EF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39" y="3029850"/>
            <a:ext cx="5331452" cy="257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8E2D7-BBCE-B2F9-E8D1-823C80D4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6" y="977749"/>
            <a:ext cx="4603809" cy="3159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20FE01-09FA-3DA5-7D6A-D3C9E51CE049}"/>
              </a:ext>
            </a:extLst>
          </p:cNvPr>
          <p:cNvSpPr/>
          <p:nvPr/>
        </p:nvSpPr>
        <p:spPr>
          <a:xfrm flipH="1">
            <a:off x="2521214" y="3498355"/>
            <a:ext cx="309649" cy="25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B1307A-85B1-E527-1D6B-D45B976B2E2B}"/>
              </a:ext>
            </a:extLst>
          </p:cNvPr>
          <p:cNvCxnSpPr>
            <a:cxnSpLocks/>
          </p:cNvCxnSpPr>
          <p:nvPr/>
        </p:nvCxnSpPr>
        <p:spPr>
          <a:xfrm>
            <a:off x="2958810" y="3624778"/>
            <a:ext cx="6004376" cy="14896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FCDD3-A811-6621-3006-83C3D727AE5A}"/>
              </a:ext>
            </a:extLst>
          </p:cNvPr>
          <p:cNvSpPr/>
          <p:nvPr/>
        </p:nvSpPr>
        <p:spPr>
          <a:xfrm flipH="1">
            <a:off x="7883470" y="5157560"/>
            <a:ext cx="245388" cy="256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561BB-D039-110D-C5FD-3AA8D24A939A}"/>
              </a:ext>
            </a:extLst>
          </p:cNvPr>
          <p:cNvSpPr/>
          <p:nvPr/>
        </p:nvSpPr>
        <p:spPr>
          <a:xfrm flipH="1">
            <a:off x="9128850" y="5165809"/>
            <a:ext cx="1156858" cy="3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421E62-1392-9732-BD27-AC86946A2635}"/>
              </a:ext>
            </a:extLst>
          </p:cNvPr>
          <p:cNvCxnSpPr>
            <a:cxnSpLocks/>
          </p:cNvCxnSpPr>
          <p:nvPr/>
        </p:nvCxnSpPr>
        <p:spPr>
          <a:xfrm flipH="1">
            <a:off x="8281261" y="5266841"/>
            <a:ext cx="68192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Order Warning Signs for Workplace Safety | VKF Renzel">
            <a:extLst>
              <a:ext uri="{FF2B5EF4-FFF2-40B4-BE49-F238E27FC236}">
                <a16:creationId xmlns:a16="http://schemas.microsoft.com/office/drawing/2014/main" id="{DF0542E5-7D51-C477-C7C9-C19D76F3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52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B834-56DA-810C-923E-DECA8091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B21C-58D1-77F6-1312-AADE40AF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&amp; Test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5FB7-E712-41D4-A996-BF777A9A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24" y="2253513"/>
            <a:ext cx="4629551" cy="2350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D1072-A870-A29F-27EA-A2D1009F24B8}"/>
              </a:ext>
            </a:extLst>
          </p:cNvPr>
          <p:cNvSpPr txBox="1"/>
          <p:nvPr/>
        </p:nvSpPr>
        <p:spPr>
          <a:xfrm>
            <a:off x="5961681" y="6008177"/>
            <a:ext cx="5615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next</a:t>
            </a:r>
            <a:r>
              <a:rPr lang="fr-FR" sz="2000" dirty="0"/>
              <a:t> </a:t>
            </a:r>
            <a:r>
              <a:rPr lang="fr-FR" sz="2000" dirty="0" err="1"/>
              <a:t>lesson</a:t>
            </a:r>
            <a:r>
              <a:rPr lang="fr-FR" sz="2000" dirty="0"/>
              <a:t> ...    for </a:t>
            </a:r>
            <a:r>
              <a:rPr lang="fr-FR" sz="2000" dirty="0" err="1"/>
              <a:t>activating</a:t>
            </a:r>
            <a:r>
              <a:rPr lang="fr-FR" sz="2000" dirty="0"/>
              <a:t> the "HASH" + "</a:t>
            </a:r>
            <a:r>
              <a:rPr lang="fr-FR" sz="2000" dirty="0" err="1"/>
              <a:t>Salting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89249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2D5B-5C37-CEA8-FB5E-4EA745CB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EABB-52DB-8379-55A8-2424DBCD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56DD-CFFF-66A3-482A-1B8663E8AF39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F6AADB-D71A-23EF-1C77-7282AF614433}"/>
              </a:ext>
            </a:extLst>
          </p:cNvPr>
          <p:cNvSpPr/>
          <p:nvPr/>
        </p:nvSpPr>
        <p:spPr>
          <a:xfrm>
            <a:off x="2470742" y="44250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C465-A201-858D-310B-920C9814EE35}"/>
              </a:ext>
            </a:extLst>
          </p:cNvPr>
          <p:cNvSpPr/>
          <p:nvPr/>
        </p:nvSpPr>
        <p:spPr>
          <a:xfrm>
            <a:off x="3663144" y="4988075"/>
            <a:ext cx="6587320" cy="14008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A5E1F-6E6B-079D-9130-CF55ADD01DAC}"/>
              </a:ext>
            </a:extLst>
          </p:cNvPr>
          <p:cNvSpPr/>
          <p:nvPr/>
        </p:nvSpPr>
        <p:spPr>
          <a:xfrm>
            <a:off x="3758716" y="1118460"/>
            <a:ext cx="6587320" cy="31245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90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A9B94-2B59-48A7-66C4-E99E6532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63F-4FF1-AE53-9650-AC49B53A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Re-</a:t>
            </a:r>
            <a:r>
              <a:rPr lang="fr-FR" dirty="0" err="1"/>
              <a:t>Salting</a:t>
            </a:r>
            <a:r>
              <a:rPr lang="fr-FR" dirty="0"/>
              <a:t> an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A672B-A68E-B9A4-CCFA-B2B71A44D4E6}"/>
              </a:ext>
            </a:extLst>
          </p:cNvPr>
          <p:cNvSpPr txBox="1"/>
          <p:nvPr/>
        </p:nvSpPr>
        <p:spPr>
          <a:xfrm>
            <a:off x="986808" y="2556647"/>
            <a:ext cx="106805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by default, </a:t>
            </a:r>
            <a:r>
              <a:rPr lang="fr-FR" sz="2000" dirty="0" err="1"/>
              <a:t>springboot</a:t>
            </a:r>
            <a:r>
              <a:rPr lang="fr-FR" sz="2000" dirty="0"/>
              <a:t> "</a:t>
            </a:r>
            <a:r>
              <a:rPr lang="fr-FR" sz="2000" dirty="0" err="1"/>
              <a:t>BCryptPasswordEncoder</a:t>
            </a:r>
            <a:r>
              <a:rPr lang="fr-FR" sz="2000" dirty="0"/>
              <a:t>"  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generates</a:t>
            </a:r>
            <a:r>
              <a:rPr lang="fr-FR" sz="2000" dirty="0"/>
              <a:t> a </a:t>
            </a:r>
            <a:r>
              <a:rPr lang="fr-FR" sz="2000" dirty="0" err="1"/>
              <a:t>random</a:t>
            </a:r>
            <a:r>
              <a:rPr lang="fr-FR" sz="2000" dirty="0"/>
              <a:t> Salt for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encoding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encode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salt</a:t>
            </a:r>
            <a:r>
              <a:rPr lang="fr-FR" sz="2000" dirty="0"/>
              <a:t> + </a:t>
            </a:r>
            <a:r>
              <a:rPr lang="fr-FR" sz="2000" dirty="0" err="1"/>
              <a:t>hashed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 in </a:t>
            </a:r>
            <a:r>
              <a:rPr lang="fr-FR" sz="2000" dirty="0" err="1"/>
              <a:t>field</a:t>
            </a:r>
            <a:r>
              <a:rPr lang="fr-FR" sz="2000" dirty="0"/>
              <a:t> "</a:t>
            </a:r>
            <a:r>
              <a:rPr lang="fr-FR" sz="2000" dirty="0" err="1"/>
              <a:t>password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(no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save</a:t>
            </a:r>
            <a:r>
              <a:rPr lang="fr-FR" sz="2000" dirty="0"/>
              <a:t> in a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 in </a:t>
            </a:r>
            <a:r>
              <a:rPr lang="fr-FR" sz="2000" dirty="0" err="1"/>
              <a:t>database</a:t>
            </a:r>
            <a:r>
              <a:rPr lang="fr-FR" sz="2000" dirty="0"/>
              <a:t> table)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6057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C4810-F72F-4974-FC4F-5C39977D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09A-298C-1DEC-C7D4-6D7AB52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java class for </a:t>
            </a:r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[1/2]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A1526-6A39-5922-482F-8BBD9851E2BC}"/>
              </a:ext>
            </a:extLst>
          </p:cNvPr>
          <p:cNvSpPr txBox="1"/>
          <p:nvPr/>
        </p:nvSpPr>
        <p:spPr>
          <a:xfrm>
            <a:off x="702590" y="1100380"/>
            <a:ext cx="84414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com.example.demo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org.springframework.security.core.userdetails.UserDetails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org.springframework.security.crypto.bcrypt.BCryptPasswordEncoder;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org.springframework.security.crypto.password.PasswordEncoder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org.springframework.web.bind.annotation.PutMapping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org.springframework.web.bind.annotation.RequestBody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org.springframework.web.bind.annotation.RestController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@RestController</a:t>
            </a:r>
          </a:p>
          <a:p>
            <a:r>
              <a:rPr lang="fr-FR" dirty="0"/>
              <a:t>@RequestMapping("/api/v1/users")</a:t>
            </a:r>
          </a:p>
          <a:p>
            <a:r>
              <a:rPr lang="fr-FR" dirty="0"/>
              <a:t>public class </a:t>
            </a:r>
            <a:r>
              <a:rPr lang="fr-FR" dirty="0" err="1"/>
              <a:t>UserUpdateRestController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PasswordEncoder</a:t>
            </a:r>
            <a:r>
              <a:rPr lang="fr-FR" dirty="0"/>
              <a:t> </a:t>
            </a:r>
            <a:r>
              <a:rPr lang="fr-FR" dirty="0" err="1"/>
              <a:t>passwordEncoder</a:t>
            </a:r>
            <a:r>
              <a:rPr lang="fr-FR" dirty="0"/>
              <a:t> = new </a:t>
            </a:r>
            <a:r>
              <a:rPr lang="fr-FR" dirty="0" err="1"/>
              <a:t>BCryptPasswordEncoder</a:t>
            </a:r>
            <a:r>
              <a:rPr lang="fr-FR" dirty="0"/>
              <a:t>();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final String ENCODE_PREFIX = "{</a:t>
            </a:r>
            <a:r>
              <a:rPr lang="fr-FR" dirty="0" err="1"/>
              <a:t>bcrypt</a:t>
            </a:r>
            <a:r>
              <a:rPr lang="fr-FR" dirty="0"/>
              <a:t>}"; //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PasswordEncoderFactories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33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FF7F-FF77-60AC-76BA-42FA732A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ED8E-D04D-BF7D-AA60-2EDB44A4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(...</a:t>
            </a:r>
            <a:r>
              <a:rPr lang="fr-FR" dirty="0" err="1"/>
              <a:t>next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DB83-CEB2-7C54-C206-3887F96A75E8}"/>
              </a:ext>
            </a:extLst>
          </p:cNvPr>
          <p:cNvSpPr txBox="1"/>
          <p:nvPr/>
        </p:nvSpPr>
        <p:spPr>
          <a:xfrm>
            <a:off x="382292" y="1007389"/>
            <a:ext cx="118097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public </a:t>
            </a:r>
            <a:r>
              <a:rPr lang="fr-FR" dirty="0" err="1"/>
              <a:t>UserUpdateRestController</a:t>
            </a:r>
            <a:r>
              <a:rPr lang="fr-FR" dirty="0"/>
              <a:t>(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this.userDetailsManager</a:t>
            </a:r>
            <a:r>
              <a:rPr lang="fr-FR" dirty="0"/>
              <a:t> =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r>
              <a:rPr lang="en-US" dirty="0"/>
              <a:t>        // for debug (uncomment to execute once, or use curl</a:t>
            </a:r>
          </a:p>
          <a:p>
            <a:r>
              <a:rPr lang="en-US" dirty="0"/>
              <a:t>        // </a:t>
            </a:r>
            <a:r>
              <a:rPr lang="en-US" dirty="0" err="1"/>
              <a:t>updateResaltPassword</a:t>
            </a:r>
            <a:r>
              <a:rPr lang="en-US" dirty="0"/>
              <a:t>(new </a:t>
            </a:r>
            <a:r>
              <a:rPr lang="fr-FR" dirty="0" err="1"/>
              <a:t>UserPasswordRequestDTO</a:t>
            </a:r>
            <a:r>
              <a:rPr lang="fr-FR" dirty="0"/>
              <a:t>(</a:t>
            </a:r>
            <a:r>
              <a:rPr lang="en-US" dirty="0"/>
              <a:t>"user2", "password2"));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  <a:p>
            <a:r>
              <a:rPr lang="fr-FR" dirty="0"/>
              <a:t>   record </a:t>
            </a:r>
            <a:r>
              <a:rPr lang="fr-FR" dirty="0" err="1"/>
              <a:t>UserPasswordRequestDTO</a:t>
            </a:r>
            <a:r>
              <a:rPr lang="fr-FR" dirty="0"/>
              <a:t>(String </a:t>
            </a:r>
            <a:r>
              <a:rPr lang="fr-FR" dirty="0" err="1"/>
              <a:t>username</a:t>
            </a:r>
            <a:r>
              <a:rPr lang="fr-FR" dirty="0"/>
              <a:t>, String </a:t>
            </a:r>
            <a:r>
              <a:rPr lang="fr-FR" dirty="0" err="1"/>
              <a:t>newPassword</a:t>
            </a:r>
            <a:r>
              <a:rPr lang="fr-FR" dirty="0"/>
              <a:t>) {}</a:t>
            </a:r>
          </a:p>
          <a:p>
            <a:endParaRPr lang="fr-FR" dirty="0"/>
          </a:p>
          <a:p>
            <a:r>
              <a:rPr lang="fr-FR" dirty="0"/>
              <a:t>   @PostMapping("/update-password")</a:t>
            </a:r>
          </a:p>
          <a:p>
            <a:r>
              <a:rPr lang="fr-FR" dirty="0"/>
              <a:t>    public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updatePassword</a:t>
            </a:r>
            <a:r>
              <a:rPr lang="fr-FR" dirty="0"/>
              <a:t>(@RequestBody </a:t>
            </a:r>
            <a:r>
              <a:rPr lang="fr-FR" dirty="0" err="1"/>
              <a:t>UserPasswordRequestDTO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userDetails</a:t>
            </a:r>
            <a:r>
              <a:rPr lang="fr-FR" dirty="0"/>
              <a:t> = </a:t>
            </a:r>
            <a:r>
              <a:rPr lang="fr-FR" dirty="0" err="1"/>
              <a:t>userDetailsManager.loadUserByUsername</a:t>
            </a:r>
            <a:r>
              <a:rPr lang="fr-FR" dirty="0"/>
              <a:t>(</a:t>
            </a:r>
            <a:r>
              <a:rPr lang="fr-FR" dirty="0" err="1"/>
              <a:t>req.username</a:t>
            </a:r>
            <a:r>
              <a:rPr lang="fr-FR" dirty="0"/>
              <a:t>);</a:t>
            </a:r>
          </a:p>
          <a:p>
            <a:r>
              <a:rPr lang="fr-FR" dirty="0"/>
              <a:t>        String </a:t>
            </a:r>
            <a:r>
              <a:rPr lang="fr-FR" dirty="0" err="1"/>
              <a:t>oldPassword</a:t>
            </a:r>
            <a:r>
              <a:rPr lang="fr-FR" dirty="0"/>
              <a:t> = </a:t>
            </a:r>
            <a:r>
              <a:rPr lang="fr-FR" dirty="0" err="1"/>
              <a:t>userDetails.getPassword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String </a:t>
            </a:r>
            <a:r>
              <a:rPr lang="fr-FR" dirty="0" err="1"/>
              <a:t>hashedPassword</a:t>
            </a:r>
            <a:r>
              <a:rPr lang="fr-FR" dirty="0"/>
              <a:t> = ENCODE_PREFIX + </a:t>
            </a:r>
            <a:r>
              <a:rPr lang="fr-FR" dirty="0" err="1"/>
              <a:t>passwordEncoder.encode</a:t>
            </a:r>
            <a:r>
              <a:rPr lang="fr-FR" dirty="0"/>
              <a:t>(</a:t>
            </a:r>
            <a:r>
              <a:rPr lang="fr-FR" dirty="0" err="1"/>
              <a:t>req.newPassword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updating</a:t>
            </a:r>
            <a:r>
              <a:rPr lang="fr-FR" dirty="0"/>
              <a:t> user </a:t>
            </a:r>
            <a:r>
              <a:rPr lang="fr-FR" dirty="0" err="1"/>
              <a:t>password</a:t>
            </a:r>
            <a:r>
              <a:rPr lang="fr-FR" dirty="0"/>
              <a:t>: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hashed</a:t>
            </a:r>
            <a:r>
              <a:rPr lang="fr-FR" dirty="0"/>
              <a:t> '" + </a:t>
            </a:r>
            <a:r>
              <a:rPr lang="fr-FR" dirty="0" err="1"/>
              <a:t>oldPassword</a:t>
            </a:r>
            <a:r>
              <a:rPr lang="fr-FR" dirty="0"/>
              <a:t> + "' =&gt; new '" + </a:t>
            </a:r>
            <a:r>
              <a:rPr lang="fr-FR" dirty="0" err="1"/>
              <a:t>hashedPassword</a:t>
            </a:r>
            <a:r>
              <a:rPr lang="fr-FR" dirty="0"/>
              <a:t> + "'");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updatedUser</a:t>
            </a:r>
            <a:r>
              <a:rPr lang="fr-FR" dirty="0"/>
              <a:t> = </a:t>
            </a:r>
            <a:r>
              <a:rPr lang="fr-FR" dirty="0" err="1"/>
              <a:t>User.withUserDetails</a:t>
            </a:r>
            <a:r>
              <a:rPr lang="fr-FR" dirty="0"/>
              <a:t>(</a:t>
            </a:r>
            <a:r>
              <a:rPr lang="fr-FR" dirty="0" err="1"/>
              <a:t>userDetails</a:t>
            </a:r>
            <a:r>
              <a:rPr lang="fr-FR" dirty="0"/>
              <a:t>).</a:t>
            </a:r>
            <a:r>
              <a:rPr lang="fr-FR" dirty="0" err="1"/>
              <a:t>password</a:t>
            </a:r>
            <a:r>
              <a:rPr lang="fr-FR" dirty="0"/>
              <a:t>(</a:t>
            </a:r>
            <a:r>
              <a:rPr lang="fr-FR" dirty="0" err="1"/>
              <a:t>hashedPassword</a:t>
            </a:r>
            <a:r>
              <a:rPr lang="fr-FR" dirty="0"/>
              <a:t>).</a:t>
            </a:r>
            <a:r>
              <a:rPr lang="fr-FR" dirty="0" err="1"/>
              <a:t>build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userDetailsManager.updateUser</a:t>
            </a:r>
            <a:r>
              <a:rPr lang="fr-FR" dirty="0"/>
              <a:t>(</a:t>
            </a:r>
            <a:r>
              <a:rPr lang="fr-FR" dirty="0" err="1"/>
              <a:t>updatedUser</a:t>
            </a:r>
            <a:r>
              <a:rPr lang="fr-FR" dirty="0"/>
              <a:t>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34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160C47B-C9DB-AD03-204E-4575868E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15" y="2876502"/>
            <a:ext cx="8371295" cy="11049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8635DB-6E7D-CD17-2D3E-656EFBDD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7" y="1716334"/>
            <a:ext cx="6953853" cy="115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8FBA7-A6AA-F615-DC13-54ADFA7B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0533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update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790B3-A37E-E016-6A96-03CCF3CF320D}"/>
              </a:ext>
            </a:extLst>
          </p:cNvPr>
          <p:cNvSpPr txBox="1"/>
          <p:nvPr/>
        </p:nvSpPr>
        <p:spPr>
          <a:xfrm>
            <a:off x="411239" y="1170819"/>
            <a:ext cx="618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Either</a:t>
            </a:r>
            <a:r>
              <a:rPr lang="fr-FR" sz="2000" dirty="0"/>
              <a:t> Launch ONCE in debugger </a:t>
            </a:r>
            <a:r>
              <a:rPr lang="fr-FR" sz="2000" dirty="0" err="1"/>
              <a:t>with</a:t>
            </a:r>
            <a:r>
              <a:rPr lang="fr-FR" sz="2000" dirty="0"/>
              <a:t> un-</a:t>
            </a:r>
            <a:r>
              <a:rPr lang="fr-FR" sz="2000" dirty="0" err="1"/>
              <a:t>commented</a:t>
            </a:r>
            <a:r>
              <a:rPr lang="fr-FR" sz="2000" dirty="0"/>
              <a:t> 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9EA57-C58D-AF52-5295-059B9F39902B}"/>
              </a:ext>
            </a:extLst>
          </p:cNvPr>
          <p:cNvSpPr/>
          <p:nvPr/>
        </p:nvSpPr>
        <p:spPr>
          <a:xfrm flipH="1">
            <a:off x="2032567" y="2420419"/>
            <a:ext cx="309649" cy="25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2D7CE3-4AC0-A011-E310-7CF32BADD6C7}"/>
              </a:ext>
            </a:extLst>
          </p:cNvPr>
          <p:cNvCxnSpPr>
            <a:cxnSpLocks/>
          </p:cNvCxnSpPr>
          <p:nvPr/>
        </p:nvCxnSpPr>
        <p:spPr>
          <a:xfrm>
            <a:off x="2392753" y="2546842"/>
            <a:ext cx="2629190" cy="115601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0B719-3B71-4B3A-5DC9-5B04D8007EA5}"/>
              </a:ext>
            </a:extLst>
          </p:cNvPr>
          <p:cNvSpPr txBox="1"/>
          <p:nvPr/>
        </p:nvSpPr>
        <p:spPr>
          <a:xfrm>
            <a:off x="411239" y="4211562"/>
            <a:ext cx="1932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Rest</a:t>
            </a:r>
            <a:r>
              <a:rPr lang="fr-FR" sz="2000" dirty="0"/>
              <a:t>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78402-AA2C-EA72-7B1C-245D9AC35221}"/>
              </a:ext>
            </a:extLst>
          </p:cNvPr>
          <p:cNvSpPr txBox="1"/>
          <p:nvPr/>
        </p:nvSpPr>
        <p:spPr>
          <a:xfrm>
            <a:off x="1156305" y="4754305"/>
            <a:ext cx="10798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curl</a:t>
            </a:r>
            <a:r>
              <a:rPr lang="fr-FR" b="1" dirty="0"/>
              <a:t> -v -k -u "user1:password1" -H 'Content-Type: application/</a:t>
            </a:r>
            <a:r>
              <a:rPr lang="fr-FR" b="1" dirty="0" err="1"/>
              <a:t>json</a:t>
            </a:r>
            <a:r>
              <a:rPr lang="fr-FR" b="1" dirty="0"/>
              <a:t>' \</a:t>
            </a:r>
            <a:br>
              <a:rPr lang="fr-FR" b="1" dirty="0"/>
            </a:br>
            <a:r>
              <a:rPr lang="fr-FR" b="1" dirty="0"/>
              <a:t>       -X POST https://localhost:8443/api/v1/users/update-resalt-password \</a:t>
            </a:r>
          </a:p>
          <a:p>
            <a:r>
              <a:rPr lang="fr-FR" b="1" dirty="0"/>
              <a:t>      -d '{"</a:t>
            </a:r>
            <a:r>
              <a:rPr lang="fr-FR" b="1" dirty="0" err="1"/>
              <a:t>username</a:t>
            </a:r>
            <a:r>
              <a:rPr lang="fr-FR" b="1" dirty="0"/>
              <a:t>": "user1", "</a:t>
            </a:r>
            <a:r>
              <a:rPr lang="fr-FR" b="1" dirty="0" err="1"/>
              <a:t>newPassword</a:t>
            </a:r>
            <a:r>
              <a:rPr lang="fr-FR" b="1" dirty="0"/>
              <a:t>": "password1"}'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0C476-C116-EF2E-E8F6-F97FD58664B7}"/>
              </a:ext>
            </a:extLst>
          </p:cNvPr>
          <p:cNvSpPr txBox="1"/>
          <p:nvPr/>
        </p:nvSpPr>
        <p:spPr>
          <a:xfrm>
            <a:off x="411239" y="6057059"/>
            <a:ext cx="443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HTTP 200  + Check in </a:t>
            </a:r>
            <a:r>
              <a:rPr lang="fr-FR" dirty="0" err="1"/>
              <a:t>Debug</a:t>
            </a:r>
            <a:r>
              <a:rPr lang="fr-FR" dirty="0"/>
              <a:t> Console :</a:t>
            </a:r>
          </a:p>
        </p:txBody>
      </p:sp>
    </p:spTree>
    <p:extLst>
      <p:ext uri="{BB962C8B-B14F-4D97-AF65-F5344CB8AC3E}">
        <p14:creationId xmlns:p14="http://schemas.microsoft.com/office/powerpoint/2010/main" val="385703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6F1-60F5-C227-0A1F-49571781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7965-ACC0-DC1F-C2A1-29417117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2767388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2: check file</a:t>
            </a:r>
            <a:br>
              <a:rPr lang="fr-FR" dirty="0"/>
            </a:br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for "user" / "password123" 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roles</a:t>
            </a:r>
            <a:r>
              <a:rPr lang="fr-FR" dirty="0"/>
              <a:t>: ROLE_ADMIN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D3B49-DBA6-0F46-E553-389F0050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48" y="3482263"/>
            <a:ext cx="8904742" cy="24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343-0B3A-1AC8-5489-09E58203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952D-EE92-B46A-DC81-61ECB93F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encoded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C7577-70D0-EDA6-FA45-57B5277A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1628619"/>
            <a:ext cx="7887383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9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B2AD-B215-2CA6-7B10-6641BD75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7C6-D990-7CEA-B6A6-B2F774F5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ANNEXE... Screenshot </a:t>
            </a:r>
            <a:r>
              <a:rPr lang="fr-FR" dirty="0" err="1"/>
              <a:t>Debugging</a:t>
            </a:r>
            <a:r>
              <a:rPr lang="fr-FR" dirty="0"/>
              <a:t> "</a:t>
            </a:r>
            <a:r>
              <a:rPr lang="fr-FR" dirty="0" err="1"/>
              <a:t>encoders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9320-6842-69E4-34C1-49CF10DC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7" y="1327523"/>
            <a:ext cx="11117451" cy="50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21C2-8B09-36C7-E593-A96B53DD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16159" cy="919566"/>
          </a:xfrm>
        </p:spPr>
        <p:txBody>
          <a:bodyPr/>
          <a:lstStyle/>
          <a:p>
            <a:r>
              <a:rPr lang="fr-FR" dirty="0"/>
              <a:t>ANNEXE Screenshot </a:t>
            </a:r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6DFC-CE92-4FB8-C188-AC69AB91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40" y="919566"/>
            <a:ext cx="10637003" cy="5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3783-3898-39AD-B61C-082A65B9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5B92-192C-35E2-05EE-FCC29328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6412A-5167-187C-1E81-0D351A8B46CD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9C2BC7-33D1-718A-887F-3643FCDE65D3}"/>
              </a:ext>
            </a:extLst>
          </p:cNvPr>
          <p:cNvSpPr/>
          <p:nvPr/>
        </p:nvSpPr>
        <p:spPr>
          <a:xfrm>
            <a:off x="2470742" y="5230512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B347B-D526-58B7-1490-8E917D53B0C4}"/>
              </a:ext>
            </a:extLst>
          </p:cNvPr>
          <p:cNvSpPr/>
          <p:nvPr/>
        </p:nvSpPr>
        <p:spPr>
          <a:xfrm>
            <a:off x="3663144" y="5815390"/>
            <a:ext cx="6587320" cy="5735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BB2C8-C7BE-8E0D-4D69-7785603D5C22}"/>
              </a:ext>
            </a:extLst>
          </p:cNvPr>
          <p:cNvSpPr/>
          <p:nvPr/>
        </p:nvSpPr>
        <p:spPr>
          <a:xfrm>
            <a:off x="3758716" y="1118460"/>
            <a:ext cx="6587320" cy="3851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699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D15-C9E4-5817-AD6C-19D00208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C3AF-167F-C9D0-8DD8-7F32F8D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Download John The Ripper / </a:t>
            </a:r>
            <a:r>
              <a:rPr lang="fr-FR" dirty="0" err="1"/>
              <a:t>HashSuite</a:t>
            </a: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0E497D-0CBC-011B-9A53-340A4A283F25}"/>
              </a:ext>
            </a:extLst>
          </p:cNvPr>
          <p:cNvSpPr txBox="1">
            <a:spLocks/>
          </p:cNvSpPr>
          <p:nvPr/>
        </p:nvSpPr>
        <p:spPr>
          <a:xfrm>
            <a:off x="2668512" y="967032"/>
            <a:ext cx="8782050" cy="89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https://hashsuite.openwall.net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2DB53-9A33-DC28-41A2-247E62B1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5" y="1075646"/>
            <a:ext cx="2865368" cy="674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E5C52-26FC-9628-A85E-CD315C2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725" y="1693333"/>
            <a:ext cx="7396599" cy="50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E936-0225-A8BA-147C-F1BABD6E6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EBA4-4FC5-1867-FFAD-B99858B6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98981" cy="158689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1/ Import </a:t>
            </a:r>
            <a:r>
              <a:rPr lang="fr-FR" dirty="0" err="1"/>
              <a:t>Your</a:t>
            </a:r>
            <a:r>
              <a:rPr lang="fr-FR" dirty="0"/>
              <a:t> Windows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3A57C-48AA-E384-0D37-35E20582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94" y="1964184"/>
            <a:ext cx="6105936" cy="44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52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CB31-B750-0680-7138-D8600BE6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DEF1-BEF8-BF9E-9FB1-D4C1BAE6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1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2/ Test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strength</a:t>
            </a:r>
            <a:br>
              <a:rPr lang="fr-FR" dirty="0"/>
            </a:br>
            <a:r>
              <a:rPr lang="fr-FR" dirty="0"/>
              <a:t>Run 5-10mn  (default settings)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8F524-953B-E135-58CA-1AFB7AF9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2281238"/>
            <a:ext cx="7468247" cy="14936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17A5B-5248-B8B8-2B4C-C2BA3F39E544}"/>
              </a:ext>
            </a:extLst>
          </p:cNvPr>
          <p:cNvCxnSpPr>
            <a:cxnSpLocks/>
          </p:cNvCxnSpPr>
          <p:nvPr/>
        </p:nvCxnSpPr>
        <p:spPr>
          <a:xfrm>
            <a:off x="1785964" y="2887147"/>
            <a:ext cx="504800" cy="28182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138F9C-AA22-787C-5448-04488DF13CD6}"/>
              </a:ext>
            </a:extLst>
          </p:cNvPr>
          <p:cNvSpPr/>
          <p:nvPr/>
        </p:nvSpPr>
        <p:spPr>
          <a:xfrm flipH="1" flipV="1">
            <a:off x="2400301" y="2940905"/>
            <a:ext cx="361950" cy="52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720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F7A1-C629-EFBB-61DD-6A44D02C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4DD9-89F0-18B4-6688-5356C0A4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42524" cy="194015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3/ Edit "</a:t>
            </a:r>
            <a:r>
              <a:rPr lang="fr-FR" dirty="0" err="1"/>
              <a:t>word.lst</a:t>
            </a:r>
            <a:r>
              <a:rPr lang="fr-FR" dirty="0"/>
              <a:t>"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words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internet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RE-Run 5-10mn </a:t>
            </a:r>
            <a:r>
              <a:rPr lang="fr-FR" dirty="0" err="1"/>
              <a:t>with</a:t>
            </a:r>
            <a:r>
              <a:rPr lang="fr-FR" dirty="0"/>
              <a:t> custom </a:t>
            </a:r>
            <a:r>
              <a:rPr lang="fr-FR" dirty="0" err="1"/>
              <a:t>rules</a:t>
            </a:r>
            <a:r>
              <a:rPr lang="fr-FR" dirty="0"/>
              <a:t> + </a:t>
            </a:r>
            <a:r>
              <a:rPr lang="fr-FR" dirty="0" err="1"/>
              <a:t>wordlist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16F68-47FD-2127-9C46-9FF8FA5C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46" y="1781085"/>
            <a:ext cx="7129128" cy="42637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8685CA-A192-8AA4-E424-75F97671215C}"/>
              </a:ext>
            </a:extLst>
          </p:cNvPr>
          <p:cNvSpPr/>
          <p:nvPr/>
        </p:nvSpPr>
        <p:spPr>
          <a:xfrm flipH="1" flipV="1">
            <a:off x="3639758" y="3912963"/>
            <a:ext cx="1385886" cy="19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8EAD3-20D0-532D-CFF6-617FA8E59E15}"/>
              </a:ext>
            </a:extLst>
          </p:cNvPr>
          <p:cNvSpPr/>
          <p:nvPr/>
        </p:nvSpPr>
        <p:spPr>
          <a:xfrm flipH="1" flipV="1">
            <a:off x="3639756" y="4917850"/>
            <a:ext cx="1385885" cy="196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BD8DA-832A-72EA-7D8F-985D931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08" y="4762318"/>
            <a:ext cx="3048264" cy="20956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E37D39-DB63-1F39-9C72-598405BE9447}"/>
              </a:ext>
            </a:extLst>
          </p:cNvPr>
          <p:cNvCxnSpPr>
            <a:cxnSpLocks/>
          </p:cNvCxnSpPr>
          <p:nvPr/>
        </p:nvCxnSpPr>
        <p:spPr>
          <a:xfrm>
            <a:off x="5106610" y="5029110"/>
            <a:ext cx="1981200" cy="1619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4ABA5-43C0-DB1A-A513-99BE7BFA1E33}"/>
              </a:ext>
            </a:extLst>
          </p:cNvPr>
          <p:cNvSpPr txBox="1"/>
          <p:nvPr/>
        </p:nvSpPr>
        <p:spPr>
          <a:xfrm>
            <a:off x="1127447" y="3227874"/>
            <a:ext cx="187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searches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hypothesis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dictionary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89E1F9-0C76-4D79-2C25-825E8C63EEB6}"/>
              </a:ext>
            </a:extLst>
          </p:cNvPr>
          <p:cNvCxnSpPr>
            <a:cxnSpLocks/>
          </p:cNvCxnSpPr>
          <p:nvPr/>
        </p:nvCxnSpPr>
        <p:spPr>
          <a:xfrm>
            <a:off x="8216523" y="5310097"/>
            <a:ext cx="557212" cy="5619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622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6F5-C20E-3C81-BA9B-98A6691C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2F8B-9D46-5395-3B14-9E3FAC52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C8560-A0D2-540F-D276-20921BD1C379}"/>
              </a:ext>
            </a:extLst>
          </p:cNvPr>
          <p:cNvSpPr txBox="1"/>
          <p:nvPr/>
        </p:nvSpPr>
        <p:spPr>
          <a:xfrm>
            <a:off x="278081" y="1514684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4215-E938-06B1-A699-A18362498F55}"/>
              </a:ext>
            </a:extLst>
          </p:cNvPr>
          <p:cNvSpPr txBox="1"/>
          <p:nvPr/>
        </p:nvSpPr>
        <p:spPr>
          <a:xfrm>
            <a:off x="6357147" y="1577580"/>
            <a:ext cx="46290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Transmit </a:t>
            </a:r>
            <a:r>
              <a:rPr lang="fr-FR" sz="2400" dirty="0" err="1"/>
              <a:t>Password</a:t>
            </a:r>
            <a:r>
              <a:rPr lang="fr-FR" sz="2400" dirty="0"/>
              <a:t> to Http</a:t>
            </a:r>
          </a:p>
          <a:p>
            <a:endParaRPr lang="fr-FR" sz="2400" dirty="0"/>
          </a:p>
          <a:p>
            <a:r>
              <a:rPr lang="en-US" sz="2400" dirty="0"/>
              <a:t>password=&gt;authentication=&gt;role</a:t>
            </a:r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not in </a:t>
            </a:r>
            <a:r>
              <a:rPr lang="fr-FR" sz="2400" dirty="0" err="1"/>
              <a:t>clear</a:t>
            </a:r>
            <a:r>
              <a:rPr lang="fr-FR" sz="2400" dirty="0"/>
              <a:t> over internet</a:t>
            </a:r>
          </a:p>
          <a:p>
            <a:endParaRPr lang="fr-FR" sz="2400" dirty="0"/>
          </a:p>
          <a:p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...</a:t>
            </a:r>
          </a:p>
          <a:p>
            <a:endParaRPr lang="fr-FR" sz="2400" dirty="0"/>
          </a:p>
          <a:p>
            <a:r>
              <a:rPr lang="fr-FR" sz="2400" dirty="0"/>
              <a:t>  ...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hashed+salted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finding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endParaRPr lang="fr-FR" sz="2400" dirty="0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C6F90040-05D8-4C5C-56A2-69D6AB280FCE}"/>
              </a:ext>
            </a:extLst>
          </p:cNvPr>
          <p:cNvSpPr/>
          <p:nvPr/>
        </p:nvSpPr>
        <p:spPr>
          <a:xfrm>
            <a:off x="5557858" y="1577580"/>
            <a:ext cx="672495" cy="48864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96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B4B1-E342-F10D-7F0F-56B0BC07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EB4E-781C-240A-5623-4F2B36F0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934"/>
            <a:ext cx="10515600" cy="893736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F7323-BB7B-61B3-71D3-A871A47F8D0D}"/>
              </a:ext>
            </a:extLst>
          </p:cNvPr>
          <p:cNvSpPr txBox="1"/>
          <p:nvPr/>
        </p:nvSpPr>
        <p:spPr>
          <a:xfrm>
            <a:off x="4578885" y="4363962"/>
            <a:ext cx="303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4844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2B6-F84B-B722-1E07-279C5DEA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809D-42A9-A643-D5AA-C1F3C783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3375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webapp</a:t>
            </a:r>
            <a:r>
              <a:rPr lang="fr-FR" dirty="0"/>
              <a:t>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174CE-3AD0-EAC5-D01E-4D749A6F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6" y="1637653"/>
            <a:ext cx="8966251" cy="47640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657D6-0DDD-5726-E13B-1CD05A08C252}"/>
              </a:ext>
            </a:extLst>
          </p:cNvPr>
          <p:cNvSpPr/>
          <p:nvPr/>
        </p:nvSpPr>
        <p:spPr>
          <a:xfrm>
            <a:off x="7537342" y="1573992"/>
            <a:ext cx="1470863" cy="368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BE47-D71C-501D-FFAE-CB5C6814FDDB}"/>
              </a:ext>
            </a:extLst>
          </p:cNvPr>
          <p:cNvSpPr/>
          <p:nvPr/>
        </p:nvSpPr>
        <p:spPr>
          <a:xfrm>
            <a:off x="4424766" y="3060540"/>
            <a:ext cx="405539" cy="23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A1A74-E63B-3F83-D0EF-E09CCC50743F}"/>
              </a:ext>
            </a:extLst>
          </p:cNvPr>
          <p:cNvSpPr/>
          <p:nvPr/>
        </p:nvSpPr>
        <p:spPr>
          <a:xfrm>
            <a:off x="2200759" y="3977523"/>
            <a:ext cx="266054" cy="207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49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9DA1-86BF-A6FC-3E67-01F6096A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51D3-A836-8535-FB95-42CD3509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014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(</a:t>
            </a:r>
            <a:r>
              <a:rPr lang="fr-FR" dirty="0" err="1"/>
              <a:t>unix</a:t>
            </a:r>
            <a:r>
              <a:rPr lang="fr-FR" dirty="0"/>
              <a:t>)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tools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curl</a:t>
            </a:r>
            <a:r>
              <a:rPr lang="fr-FR" dirty="0"/>
              <a:t>" and "base64"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6A07B-A8D2-6A01-F7FE-47DE400B24B0}"/>
              </a:ext>
            </a:extLst>
          </p:cNvPr>
          <p:cNvSpPr txBox="1"/>
          <p:nvPr/>
        </p:nvSpPr>
        <p:spPr>
          <a:xfrm>
            <a:off x="787650" y="1709371"/>
            <a:ext cx="7322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linux =&gt; 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r>
              <a:rPr lang="fr-FR" sz="2400" dirty="0"/>
              <a:t> on system</a:t>
            </a:r>
          </a:p>
          <a:p>
            <a:endParaRPr lang="fr-FR" sz="2400" dirty="0"/>
          </a:p>
          <a:p>
            <a:r>
              <a:rPr lang="fr-FR" sz="2400" dirty="0"/>
              <a:t>on mac =&gt; </a:t>
            </a:r>
            <a:r>
              <a:rPr lang="fr-FR" sz="2400" dirty="0" err="1"/>
              <a:t>same</a:t>
            </a:r>
            <a:r>
              <a:rPr lang="fr-FR" sz="2400" dirty="0"/>
              <a:t>  (or use "</a:t>
            </a:r>
            <a:r>
              <a:rPr lang="fr-FR" sz="2400" dirty="0" err="1"/>
              <a:t>brew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" ?)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windows</a:t>
            </a:r>
            <a:r>
              <a:rPr lang="fr-FR" sz="2400" dirty="0"/>
              <a:t> =&gt;  </a:t>
            </a:r>
            <a:r>
              <a:rPr lang="fr-FR" sz="2400" dirty="0" err="1"/>
              <a:t>recommended</a:t>
            </a:r>
            <a:r>
              <a:rPr lang="fr-FR" sz="2400" dirty="0"/>
              <a:t> solution:  </a:t>
            </a:r>
            <a:r>
              <a:rPr lang="fr-FR" sz="2400" dirty="0" err="1"/>
              <a:t>install</a:t>
            </a:r>
            <a:r>
              <a:rPr lang="fr-FR" sz="2400" dirty="0"/>
              <a:t> "</a:t>
            </a:r>
            <a:r>
              <a:rPr lang="fr-FR" sz="2400" dirty="0" err="1"/>
              <a:t>cmder</a:t>
            </a:r>
            <a:r>
              <a:rPr lang="fr-FR" sz="2400" dirty="0"/>
              <a:t>"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1D1C-EC45-2D30-707B-E9920102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35" y="4141382"/>
            <a:ext cx="4630370" cy="2030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9E26C-0C2C-CF99-7F9E-399BD30C3C22}"/>
              </a:ext>
            </a:extLst>
          </p:cNvPr>
          <p:cNvSpPr txBox="1"/>
          <p:nvPr/>
        </p:nvSpPr>
        <p:spPr>
          <a:xfrm>
            <a:off x="8273459" y="3063588"/>
            <a:ext cx="3581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https://cmder.app/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7E981-564D-BE6D-1300-E65D1DE6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00" y="4013894"/>
            <a:ext cx="4143800" cy="27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F495-F17E-C839-BDCD-463C3292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7577-EA99-E762-0F30-AD7D457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Launch </a:t>
            </a:r>
            <a:r>
              <a:rPr lang="fr-FR" dirty="0" err="1"/>
              <a:t>cmder</a:t>
            </a:r>
            <a:r>
              <a:rPr lang="fr-FR" dirty="0"/>
              <a:t> console, test "</a:t>
            </a:r>
            <a:r>
              <a:rPr lang="fr-FR" dirty="0" err="1"/>
              <a:t>curl</a:t>
            </a:r>
            <a:r>
              <a:rPr lang="fr-FR" dirty="0"/>
              <a:t> --help"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63ABF-B02C-AFCC-4B3E-2564A2F1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1825763"/>
            <a:ext cx="788738" cy="788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3CB5E-04C4-EB00-A4FE-0C09CF72A14F}"/>
              </a:ext>
            </a:extLst>
          </p:cNvPr>
          <p:cNvSpPr/>
          <p:nvPr/>
        </p:nvSpPr>
        <p:spPr>
          <a:xfrm>
            <a:off x="572145" y="1781929"/>
            <a:ext cx="998349" cy="89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0EF12-3889-727B-449F-A63BE594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03" y="1093233"/>
            <a:ext cx="6017895" cy="3042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2329F-1FC6-E5EC-AEFC-93EDFC2F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504" y="2526224"/>
            <a:ext cx="8217564" cy="41278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60E38-275C-5329-DE20-540E05F1AD4F}"/>
              </a:ext>
            </a:extLst>
          </p:cNvPr>
          <p:cNvCxnSpPr>
            <a:cxnSpLocks/>
          </p:cNvCxnSpPr>
          <p:nvPr/>
        </p:nvCxnSpPr>
        <p:spPr>
          <a:xfrm flipV="1">
            <a:off x="1587285" y="1781929"/>
            <a:ext cx="1083590" cy="35654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D3D2-E0DA-0486-2842-F050493F2F4B}"/>
              </a:ext>
            </a:extLst>
          </p:cNvPr>
          <p:cNvSpPr/>
          <p:nvPr/>
        </p:nvSpPr>
        <p:spPr>
          <a:xfrm>
            <a:off x="4020517" y="3177906"/>
            <a:ext cx="1119754" cy="25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22166-FE15-764D-4D95-BF7C8E497B0D}"/>
              </a:ext>
            </a:extLst>
          </p:cNvPr>
          <p:cNvCxnSpPr>
            <a:cxnSpLocks/>
          </p:cNvCxnSpPr>
          <p:nvPr/>
        </p:nvCxnSpPr>
        <p:spPr>
          <a:xfrm>
            <a:off x="3058332" y="1825763"/>
            <a:ext cx="1172705" cy="126356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8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3244</Words>
  <Application>Microsoft Office PowerPoint</Application>
  <PresentationFormat>Widescreen</PresentationFormat>
  <Paragraphs>493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TD2 (Password Management)</vt:lpstr>
      <vt:lpstr>Outline  ( = Same as Course)</vt:lpstr>
      <vt:lpstr>Summary</vt:lpstr>
      <vt:lpstr>Outline</vt:lpstr>
      <vt:lpstr>Pre-Requisite Step1: relaunch your IntelliJ IDE reopen project c:\security-course\demo</vt:lpstr>
      <vt:lpstr>Pre-Requisite Step 2: check file src/main/resources/application.properties for "user" / "password123"         roles: ROLE_ADMIN</vt:lpstr>
      <vt:lpstr>Pre-Requisite Step 3: relaunch webapp server</vt:lpstr>
      <vt:lpstr>Pre-Requisite : Install (unix) shell tools "curl" and "base64"</vt:lpstr>
      <vt:lpstr>Launch cmder console, test "curl --help"</vt:lpstr>
      <vt:lpstr>curl  main arguments</vt:lpstr>
      <vt:lpstr>Test different curl requests..  http://localhost:8080/index.html</vt:lpstr>
      <vt:lpstr>Explain different Http response status 200, 301, 400, 403, 404, ...</vt:lpstr>
      <vt:lpstr>curl -v -u "user:password123" =&gt; see Http Header "Authorization: Basic ..."</vt:lpstr>
      <vt:lpstr>Encode / Decode base64 password,  using "base64 -d"</vt:lpstr>
      <vt:lpstr>Test curl Basic Authorization Header  (base64)</vt:lpstr>
      <vt:lpstr>Outline</vt:lpstr>
      <vt:lpstr>Target: pages*.html with different Roles</vt:lpstr>
      <vt:lpstr>"/index.html"   menu with anonymous access </vt:lpstr>
      <vt:lpstr>Page-XYZ ... accessible only if user has role XYZ</vt:lpstr>
      <vt:lpstr>class SecurityConf  [1/3] to configure ... (and disable cors &amp; csrf)</vt:lpstr>
      <vt:lpstr>class SecurityConf [2/3]</vt:lpstr>
      <vt:lpstr>class SecurityConf [3/3]</vt:lpstr>
      <vt:lpstr>Relaunch &amp; Test navigation</vt:lpstr>
      <vt:lpstr>Reminder..</vt:lpstr>
      <vt:lpstr>Outline</vt:lpstr>
      <vt:lpstr>Generate your Https self-signed certificate</vt:lpstr>
      <vt:lpstr>interactive answer to prompt (any is ok) lastly "Is it CN=.... ? " [no]:   type yes !!</vt:lpstr>
      <vt:lpstr>Check created file "mycert.p12" in project (or move it in your project)</vt:lpstr>
      <vt:lpstr>Edit src/main/resources/application.properties to configure SSL</vt:lpstr>
      <vt:lpstr>Relaunch server, check new console log</vt:lpstr>
      <vt:lpstr>port changed 8080 (default for http)  -&gt; 8443 (default for https)</vt:lpstr>
      <vt:lpstr>https://localhost:8443   (self-signed certificate) CERT_AUTHORITY_INVALID   ... OK</vt:lpstr>
      <vt:lpstr>Why ? ... because of self-signed certificate NOT built-in recognized in your Chrome</vt:lpstr>
      <vt:lpstr>Advanced &gt; Proceed to (unsafe)</vt:lpstr>
      <vt:lpstr>Chrome DevTools Network requests  ... same on "https://"</vt:lpstr>
      <vt:lpstr>Chrome DevTools "Security" tab</vt:lpstr>
      <vt:lpstr>See Also Chrome -&gt; Certificate Details</vt:lpstr>
      <vt:lpstr>Outline</vt:lpstr>
      <vt:lpstr>Edit pom.xml Add maven dependency for Database inside &lt;dependencies&gt; ..</vt:lpstr>
      <vt:lpstr>Edit application.properties add H2 config</vt:lpstr>
      <vt:lpstr>Create java class SecurityDbConfiguration</vt:lpstr>
      <vt:lpstr>Relaunch,  Open http://localhost:8443/h2-console</vt:lpstr>
      <vt:lpstr>Click "Connect"</vt:lpstr>
      <vt:lpstr>Copy&amp;Paste  Create Tables DDL</vt:lpstr>
      <vt:lpstr>cf doc https://docs.spring.io/spring-security/reference/servlet/authentication/passwords/jdbc.html </vt:lpstr>
      <vt:lpstr>Execute Create Table DDL</vt:lpstr>
      <vt:lpstr>(Optionnal) DDL for Groups &amp; Members</vt:lpstr>
      <vt:lpstr>Insert users in database Using H2  "New Row",  edit,  commit</vt:lpstr>
      <vt:lpstr>INSERT INTO users... using SQL</vt:lpstr>
      <vt:lpstr>Also add users a "role" (= AUTHORITY)</vt:lpstr>
      <vt:lpstr>If NO role =&gt; user treated as 'Not Found' ! cf source code</vt:lpstr>
      <vt:lpstr>Springboot refuse password without "Encoder" ... or use explicitly "{noop}"</vt:lpstr>
      <vt:lpstr>Check (update) password to be "{noop}password"</vt:lpstr>
      <vt:lpstr>Relaunch &amp; Test ..</vt:lpstr>
      <vt:lpstr>Outline</vt:lpstr>
      <vt:lpstr>Re-Salting an already saved {noop}password</vt:lpstr>
      <vt:lpstr>Adding java class for Updating Password [1/2]</vt:lpstr>
      <vt:lpstr>(...next)</vt:lpstr>
      <vt:lpstr>Execute update password</vt:lpstr>
      <vt:lpstr>Showing encoded password</vt:lpstr>
      <vt:lpstr>ANNEXE... Screenshot Debugging "encoders"</vt:lpstr>
      <vt:lpstr>ANNEXE Screenshot Debugging authentication</vt:lpstr>
      <vt:lpstr>Outline</vt:lpstr>
      <vt:lpstr>Download John The Ripper / HashSuite</vt:lpstr>
      <vt:lpstr>Step 1/ Import Your Windows Hashed Password From Memory</vt:lpstr>
      <vt:lpstr>Step 2/ Test your password strength Run 5-10mn  (default settings)</vt:lpstr>
      <vt:lpstr>Step 3/ Edit "word.lst" containing some words (maybe known internet password databases) RE-Run 5-10mn with custom rules + wordlist</vt:lpstr>
      <vt:lpstr>Summary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19</cp:revision>
  <dcterms:created xsi:type="dcterms:W3CDTF">2025-01-30T08:52:48Z</dcterms:created>
  <dcterms:modified xsi:type="dcterms:W3CDTF">2025-01-31T18:38:38Z</dcterms:modified>
</cp:coreProperties>
</file>